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797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31365-2EFF-4785-B371-12FD84D791DE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5FF20-279A-4C4F-B487-EA269B2CD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2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05FF20-279A-4C4F-B487-EA269B2CDC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16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jpe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8.svg"/><Relationship Id="rId7" Type="http://schemas.openxmlformats.org/officeDocument/2006/relationships/image" Target="../media/image6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.svg"/><Relationship Id="rId10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69.png"/><Relationship Id="rId5" Type="http://schemas.openxmlformats.org/officeDocument/2006/relationships/image" Target="../media/image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28.sv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8.svg"/><Relationship Id="rId7" Type="http://schemas.openxmlformats.org/officeDocument/2006/relationships/image" Target="../media/image7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8.svg"/><Relationship Id="rId7" Type="http://schemas.openxmlformats.org/officeDocument/2006/relationships/image" Target="../media/image7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8.svg"/><Relationship Id="rId7" Type="http://schemas.openxmlformats.org/officeDocument/2006/relationships/image" Target="../media/image8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8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image" Target="../media/image18.svg"/><Relationship Id="rId7" Type="http://schemas.openxmlformats.org/officeDocument/2006/relationships/image" Target="../media/image84.svg"/><Relationship Id="rId12" Type="http://schemas.openxmlformats.org/officeDocument/2006/relationships/image" Target="../media/image88.svg"/><Relationship Id="rId2" Type="http://schemas.openxmlformats.org/officeDocument/2006/relationships/image" Target="../media/image17.png"/><Relationship Id="rId16" Type="http://schemas.openxmlformats.org/officeDocument/2006/relationships/image" Target="../media/image9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28.svg"/><Relationship Id="rId15" Type="http://schemas.openxmlformats.org/officeDocument/2006/relationships/image" Target="../media/image91.png"/><Relationship Id="rId10" Type="http://schemas.openxmlformats.org/officeDocument/2006/relationships/image" Target="../media/image14.png"/><Relationship Id="rId4" Type="http://schemas.openxmlformats.org/officeDocument/2006/relationships/image" Target="../media/image27.png"/><Relationship Id="rId9" Type="http://schemas.openxmlformats.org/officeDocument/2006/relationships/image" Target="../media/image86.svg"/><Relationship Id="rId14" Type="http://schemas.openxmlformats.org/officeDocument/2006/relationships/image" Target="../media/image9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13" Type="http://schemas.openxmlformats.org/officeDocument/2006/relationships/image" Target="../media/image98.sv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97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96.svg"/><Relationship Id="rId5" Type="http://schemas.openxmlformats.org/officeDocument/2006/relationships/image" Target="../media/image18.svg"/><Relationship Id="rId15" Type="http://schemas.openxmlformats.org/officeDocument/2006/relationships/image" Target="../media/image12.png"/><Relationship Id="rId10" Type="http://schemas.openxmlformats.org/officeDocument/2006/relationships/image" Target="../media/image95.png"/><Relationship Id="rId4" Type="http://schemas.openxmlformats.org/officeDocument/2006/relationships/image" Target="../media/image17.png"/><Relationship Id="rId9" Type="http://schemas.openxmlformats.org/officeDocument/2006/relationships/image" Target="../media/image94.jpe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12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1.png"/><Relationship Id="rId5" Type="http://schemas.openxmlformats.org/officeDocument/2006/relationships/image" Target="../media/image18.sv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4.svg"/><Relationship Id="rId1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2.svg"/><Relationship Id="rId5" Type="http://schemas.openxmlformats.org/officeDocument/2006/relationships/image" Target="../media/image28.sv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svg"/><Relationship Id="rId7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8.sv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.sv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8.svg"/><Relationship Id="rId7" Type="http://schemas.openxmlformats.org/officeDocument/2006/relationships/image" Target="../media/image4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2.png"/><Relationship Id="rId5" Type="http://schemas.openxmlformats.org/officeDocument/2006/relationships/image" Target="../media/image4.svg"/><Relationship Id="rId10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28.sv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4.sv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8480" y="-1632023"/>
            <a:ext cx="6091019" cy="4393147"/>
          </a:xfrm>
          <a:custGeom>
            <a:avLst/>
            <a:gdLst/>
            <a:ahLst/>
            <a:cxnLst/>
            <a:rect l="l" t="t" r="r" b="b"/>
            <a:pathLst>
              <a:path w="6091019" h="4393147">
                <a:moveTo>
                  <a:pt x="0" y="0"/>
                </a:moveTo>
                <a:lnTo>
                  <a:pt x="6091019" y="0"/>
                </a:lnTo>
                <a:lnTo>
                  <a:pt x="6091019" y="4393147"/>
                </a:lnTo>
                <a:lnTo>
                  <a:pt x="0" y="4393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263805" y="-289132"/>
            <a:ext cx="5042148" cy="4468604"/>
          </a:xfrm>
          <a:custGeom>
            <a:avLst/>
            <a:gdLst/>
            <a:ahLst/>
            <a:cxnLst/>
            <a:rect l="l" t="t" r="r" b="b"/>
            <a:pathLst>
              <a:path w="5042148" h="4468604">
                <a:moveTo>
                  <a:pt x="0" y="4468604"/>
                </a:moveTo>
                <a:lnTo>
                  <a:pt x="5042148" y="4468604"/>
                </a:lnTo>
                <a:lnTo>
                  <a:pt x="5042148" y="0"/>
                </a:lnTo>
                <a:lnTo>
                  <a:pt x="0" y="0"/>
                </a:lnTo>
                <a:lnTo>
                  <a:pt x="0" y="44686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30961" y="1717265"/>
            <a:ext cx="5730227" cy="4924414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3644" y="0"/>
              <a:ext cx="805511" cy="698500"/>
            </a:xfrm>
            <a:custGeom>
              <a:avLst/>
              <a:gdLst/>
              <a:ahLst/>
              <a:cxnLst/>
              <a:rect l="l" t="t" r="r" b="b"/>
              <a:pathLst>
                <a:path w="805511" h="698500">
                  <a:moveTo>
                    <a:pt x="802362" y="360928"/>
                  </a:moveTo>
                  <a:lnTo>
                    <a:pt x="612750" y="686822"/>
                  </a:lnTo>
                  <a:cubicBezTo>
                    <a:pt x="608544" y="694052"/>
                    <a:pt x="600810" y="698500"/>
                    <a:pt x="592445" y="698500"/>
                  </a:cubicBezTo>
                  <a:lnTo>
                    <a:pt x="213067" y="698500"/>
                  </a:lnTo>
                  <a:cubicBezTo>
                    <a:pt x="204702" y="698500"/>
                    <a:pt x="196968" y="694052"/>
                    <a:pt x="192762" y="686822"/>
                  </a:cubicBezTo>
                  <a:lnTo>
                    <a:pt x="3150" y="360928"/>
                  </a:lnTo>
                  <a:cubicBezTo>
                    <a:pt x="-1050" y="353709"/>
                    <a:pt x="-1050" y="344791"/>
                    <a:pt x="3150" y="337572"/>
                  </a:cubicBezTo>
                  <a:lnTo>
                    <a:pt x="192762" y="11678"/>
                  </a:lnTo>
                  <a:cubicBezTo>
                    <a:pt x="196968" y="4448"/>
                    <a:pt x="204702" y="0"/>
                    <a:pt x="213067" y="0"/>
                  </a:cubicBezTo>
                  <a:lnTo>
                    <a:pt x="592445" y="0"/>
                  </a:lnTo>
                  <a:cubicBezTo>
                    <a:pt x="600810" y="0"/>
                    <a:pt x="608544" y="4448"/>
                    <a:pt x="612750" y="11678"/>
                  </a:cubicBezTo>
                  <a:lnTo>
                    <a:pt x="802362" y="337572"/>
                  </a:lnTo>
                  <a:cubicBezTo>
                    <a:pt x="806562" y="344791"/>
                    <a:pt x="806562" y="353709"/>
                    <a:pt x="802362" y="360928"/>
                  </a:cubicBezTo>
                  <a:close/>
                </a:path>
              </a:pathLst>
            </a:custGeom>
            <a:blipFill>
              <a:blip r:embed="rId6"/>
              <a:stretch>
                <a:fillRect l="-15036" r="-1503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flipH="1" flipV="1">
            <a:off x="550075" y="5724253"/>
            <a:ext cx="459114" cy="459114"/>
          </a:xfrm>
          <a:custGeom>
            <a:avLst/>
            <a:gdLst/>
            <a:ahLst/>
            <a:cxnLst/>
            <a:rect l="l" t="t" r="r" b="b"/>
            <a:pathLst>
              <a:path w="459114" h="459114">
                <a:moveTo>
                  <a:pt x="459114" y="459113"/>
                </a:moveTo>
                <a:lnTo>
                  <a:pt x="0" y="459113"/>
                </a:lnTo>
                <a:lnTo>
                  <a:pt x="0" y="0"/>
                </a:lnTo>
                <a:lnTo>
                  <a:pt x="459114" y="0"/>
                </a:lnTo>
                <a:lnTo>
                  <a:pt x="459114" y="459113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29967" y="913691"/>
            <a:ext cx="605535" cy="605535"/>
          </a:xfrm>
          <a:custGeom>
            <a:avLst/>
            <a:gdLst/>
            <a:ahLst/>
            <a:cxnLst/>
            <a:rect l="l" t="t" r="r" b="b"/>
            <a:pathLst>
              <a:path w="605535" h="605535">
                <a:moveTo>
                  <a:pt x="0" y="0"/>
                </a:moveTo>
                <a:lnTo>
                  <a:pt x="605535" y="0"/>
                </a:lnTo>
                <a:lnTo>
                  <a:pt x="605535" y="605534"/>
                </a:lnTo>
                <a:lnTo>
                  <a:pt x="0" y="6055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14349" y="5835264"/>
            <a:ext cx="1095061" cy="1104808"/>
          </a:xfrm>
          <a:custGeom>
            <a:avLst/>
            <a:gdLst/>
            <a:ahLst/>
            <a:cxnLst/>
            <a:rect l="l" t="t" r="r" b="b"/>
            <a:pathLst>
              <a:path w="1095061" h="1104808">
                <a:moveTo>
                  <a:pt x="0" y="0"/>
                </a:moveTo>
                <a:lnTo>
                  <a:pt x="1095061" y="0"/>
                </a:lnTo>
                <a:lnTo>
                  <a:pt x="1095061" y="1104808"/>
                </a:lnTo>
                <a:lnTo>
                  <a:pt x="0" y="11048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31190" t="-128993" r="-130833" b="-12983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19278" y="6038075"/>
            <a:ext cx="685203" cy="699187"/>
          </a:xfrm>
          <a:custGeom>
            <a:avLst/>
            <a:gdLst/>
            <a:ahLst/>
            <a:cxnLst/>
            <a:rect l="l" t="t" r="r" b="b"/>
            <a:pathLst>
              <a:path w="685203" h="699187">
                <a:moveTo>
                  <a:pt x="0" y="0"/>
                </a:moveTo>
                <a:lnTo>
                  <a:pt x="685203" y="0"/>
                </a:lnTo>
                <a:lnTo>
                  <a:pt x="685203" y="699187"/>
                </a:lnTo>
                <a:lnTo>
                  <a:pt x="0" y="6991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167321">
            <a:off x="7251578" y="2065066"/>
            <a:ext cx="710722" cy="932095"/>
          </a:xfrm>
          <a:custGeom>
            <a:avLst/>
            <a:gdLst/>
            <a:ahLst/>
            <a:cxnLst/>
            <a:rect l="l" t="t" r="r" b="b"/>
            <a:pathLst>
              <a:path w="710722" h="932095">
                <a:moveTo>
                  <a:pt x="0" y="0"/>
                </a:moveTo>
                <a:lnTo>
                  <a:pt x="710722" y="0"/>
                </a:lnTo>
                <a:lnTo>
                  <a:pt x="710722" y="932095"/>
                </a:lnTo>
                <a:lnTo>
                  <a:pt x="0" y="93209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982579" y="2170907"/>
            <a:ext cx="5644604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000"/>
              </a:lnSpc>
            </a:pPr>
            <a:r>
              <a:rPr lang="en-US" sz="50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BÁO CÁO ĐỒ ÁN </a:t>
            </a:r>
          </a:p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CƠ SỞ NGÀNH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90324" y="4008022"/>
            <a:ext cx="12629113" cy="283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0"/>
              </a:lnSpc>
            </a:pPr>
            <a:r>
              <a:rPr lang="en-US" sz="5000" b="1">
                <a:solidFill>
                  <a:srgbClr val="406617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ĐỀ TÀI: </a:t>
            </a:r>
          </a:p>
          <a:p>
            <a:pPr algn="ctr">
              <a:lnSpc>
                <a:spcPts val="7550"/>
              </a:lnSpc>
            </a:pPr>
            <a:r>
              <a:rPr lang="en-US" sz="5000" b="1">
                <a:solidFill>
                  <a:srgbClr val="406617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“THIẾT KẾ FRONT-END CHO </a:t>
            </a:r>
          </a:p>
          <a:p>
            <a:pPr algn="ctr">
              <a:lnSpc>
                <a:spcPts val="7550"/>
              </a:lnSpc>
            </a:pPr>
            <a:r>
              <a:rPr lang="en-US" sz="5000" b="1">
                <a:solidFill>
                  <a:srgbClr val="406617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WEBSITE CỬA HÀNG HEALTHY CARE”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61188" y="7724218"/>
            <a:ext cx="7392390" cy="190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i="1">
                <a:solidFill>
                  <a:srgbClr val="406617"/>
                </a:solidFill>
                <a:latin typeface="Arial" panose="020B0604020202020204" pitchFamily="34" charset="0"/>
                <a:ea typeface="Arial Italics"/>
                <a:cs typeface="Arial" panose="020B0604020202020204" pitchFamily="34" charset="0"/>
                <a:sym typeface="Arial Italics"/>
              </a:rPr>
              <a:t>Giảng viên hướng dẫn: Phạm Minh Đương</a:t>
            </a:r>
          </a:p>
          <a:p>
            <a:pPr algn="l">
              <a:lnSpc>
                <a:spcPts val="3779"/>
              </a:lnSpc>
            </a:pPr>
            <a:r>
              <a:rPr lang="en-US" sz="2700" i="1">
                <a:solidFill>
                  <a:srgbClr val="406617"/>
                </a:solidFill>
                <a:latin typeface="Arial" panose="020B0604020202020204" pitchFamily="34" charset="0"/>
                <a:ea typeface="Arial Italics"/>
                <a:cs typeface="Arial" panose="020B0604020202020204" pitchFamily="34" charset="0"/>
                <a:sym typeface="Arial Italics"/>
              </a:rPr>
              <a:t>Sinh viên thực hiện: Nguyễn Ngọc Xuân Mai</a:t>
            </a:r>
          </a:p>
          <a:p>
            <a:pPr algn="l">
              <a:lnSpc>
                <a:spcPts val="3779"/>
              </a:lnSpc>
            </a:pPr>
            <a:r>
              <a:rPr lang="en-US" sz="2700" i="1">
                <a:solidFill>
                  <a:srgbClr val="406617"/>
                </a:solidFill>
                <a:latin typeface="Arial" panose="020B0604020202020204" pitchFamily="34" charset="0"/>
                <a:ea typeface="Arial Italics"/>
                <a:cs typeface="Arial" panose="020B0604020202020204" pitchFamily="34" charset="0"/>
                <a:sym typeface="Arial Italics"/>
              </a:rPr>
              <a:t>Mã sinh viên: 110123133</a:t>
            </a:r>
          </a:p>
          <a:p>
            <a:pPr algn="l">
              <a:lnSpc>
                <a:spcPts val="3779"/>
              </a:lnSpc>
            </a:pPr>
            <a:r>
              <a:rPr lang="en-US" sz="2700" i="1">
                <a:solidFill>
                  <a:srgbClr val="406617"/>
                </a:solidFill>
                <a:latin typeface="Arial" panose="020B0604020202020204" pitchFamily="34" charset="0"/>
                <a:ea typeface="Arial Italics"/>
                <a:cs typeface="Arial" panose="020B0604020202020204" pitchFamily="34" charset="0"/>
                <a:sym typeface="Arial Italics"/>
              </a:rPr>
              <a:t>Lớp: DA23TTC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3196075" y="-404401"/>
            <a:ext cx="1164537" cy="1164537"/>
          </a:xfrm>
          <a:prstGeom prst="line">
            <a:avLst/>
          </a:prstGeom>
          <a:ln w="38100" cap="rnd">
            <a:solidFill>
              <a:srgbClr val="2431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7789554" y="288962"/>
            <a:ext cx="1479476" cy="1479476"/>
          </a:xfrm>
          <a:custGeom>
            <a:avLst/>
            <a:gdLst/>
            <a:ahLst/>
            <a:cxnLst/>
            <a:rect l="l" t="t" r="r" b="b"/>
            <a:pathLst>
              <a:path w="1479476" h="1479476">
                <a:moveTo>
                  <a:pt x="0" y="0"/>
                </a:moveTo>
                <a:lnTo>
                  <a:pt x="1479475" y="0"/>
                </a:lnTo>
                <a:lnTo>
                  <a:pt x="1479475" y="1479476"/>
                </a:lnTo>
                <a:lnTo>
                  <a:pt x="0" y="147947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44473" y="346112"/>
            <a:ext cx="557573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5"/>
              </a:lnSpc>
            </a:pPr>
            <a:r>
              <a:rPr lang="en-US" sz="2995" b="1">
                <a:solidFill>
                  <a:srgbClr val="013483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TRƯỜNG ĐẠI HỌC TRÀ VINH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47877" y="894907"/>
            <a:ext cx="542270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2"/>
              </a:lnSpc>
            </a:pPr>
            <a:r>
              <a:rPr lang="en-US" sz="2350" b="1">
                <a:solidFill>
                  <a:srgbClr val="013483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TRƯỜNG KỸ THUẬT VÀ CÔNG NGHỆ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13980" y="1358530"/>
            <a:ext cx="4692253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2"/>
              </a:lnSpc>
              <a:spcBef>
                <a:spcPct val="0"/>
              </a:spcBef>
            </a:pPr>
            <a:r>
              <a:rPr lang="en-US" sz="2350" b="1" u="none" strike="noStrike">
                <a:solidFill>
                  <a:srgbClr val="013483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KHOA CÔNG NGHỆ THÔNG TIN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504481" y="5835264"/>
            <a:ext cx="3477108" cy="2988139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6006" y="0"/>
              <a:ext cx="800788" cy="698500"/>
            </a:xfrm>
            <a:custGeom>
              <a:avLst/>
              <a:gdLst/>
              <a:ahLst/>
              <a:cxnLst/>
              <a:rect l="l" t="t" r="r" b="b"/>
              <a:pathLst>
                <a:path w="800788" h="698500">
                  <a:moveTo>
                    <a:pt x="795597" y="368495"/>
                  </a:moveTo>
                  <a:lnTo>
                    <a:pt x="614791" y="679255"/>
                  </a:lnTo>
                  <a:cubicBezTo>
                    <a:pt x="607859" y="691170"/>
                    <a:pt x="595114" y="698500"/>
                    <a:pt x="581329" y="698500"/>
                  </a:cubicBezTo>
                  <a:lnTo>
                    <a:pt x="219459" y="698500"/>
                  </a:lnTo>
                  <a:cubicBezTo>
                    <a:pt x="205674" y="698500"/>
                    <a:pt x="192929" y="691170"/>
                    <a:pt x="185997" y="679255"/>
                  </a:cubicBezTo>
                  <a:lnTo>
                    <a:pt x="5191" y="368495"/>
                  </a:lnTo>
                  <a:cubicBezTo>
                    <a:pt x="-1730" y="356599"/>
                    <a:pt x="-1730" y="341901"/>
                    <a:pt x="5191" y="330005"/>
                  </a:cubicBezTo>
                  <a:lnTo>
                    <a:pt x="185997" y="19245"/>
                  </a:lnTo>
                  <a:cubicBezTo>
                    <a:pt x="192929" y="7330"/>
                    <a:pt x="205674" y="0"/>
                    <a:pt x="219459" y="0"/>
                  </a:cubicBezTo>
                  <a:lnTo>
                    <a:pt x="581329" y="0"/>
                  </a:lnTo>
                  <a:cubicBezTo>
                    <a:pt x="595114" y="0"/>
                    <a:pt x="607859" y="7330"/>
                    <a:pt x="614791" y="19245"/>
                  </a:cubicBezTo>
                  <a:lnTo>
                    <a:pt x="795597" y="330005"/>
                  </a:lnTo>
                  <a:cubicBezTo>
                    <a:pt x="802518" y="341901"/>
                    <a:pt x="802518" y="356599"/>
                    <a:pt x="795597" y="368495"/>
                  </a:cubicBezTo>
                  <a:close/>
                </a:path>
              </a:pathLst>
            </a:custGeom>
            <a:blipFill>
              <a:blip r:embed="rId17"/>
              <a:stretch>
                <a:fillRect l="-10679" r="-10679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82475" y="7905723"/>
            <a:ext cx="7782766" cy="7675753"/>
          </a:xfrm>
          <a:custGeom>
            <a:avLst/>
            <a:gdLst/>
            <a:ahLst/>
            <a:cxnLst/>
            <a:rect l="l" t="t" r="r" b="b"/>
            <a:pathLst>
              <a:path w="7782766" h="7675753">
                <a:moveTo>
                  <a:pt x="0" y="0"/>
                </a:moveTo>
                <a:lnTo>
                  <a:pt x="7782766" y="0"/>
                </a:lnTo>
                <a:lnTo>
                  <a:pt x="7782766" y="7675753"/>
                </a:lnTo>
                <a:lnTo>
                  <a:pt x="0" y="767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511533" y="-230177"/>
            <a:ext cx="3281595" cy="2908314"/>
          </a:xfrm>
          <a:custGeom>
            <a:avLst/>
            <a:gdLst/>
            <a:ahLst/>
            <a:cxnLst/>
            <a:rect l="l" t="t" r="r" b="b"/>
            <a:pathLst>
              <a:path w="3281595" h="2908314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3477" y="3152368"/>
            <a:ext cx="876273" cy="876273"/>
          </a:xfrm>
          <a:custGeom>
            <a:avLst/>
            <a:gdLst/>
            <a:ahLst/>
            <a:cxnLst/>
            <a:rect l="l" t="t" r="r" b="b"/>
            <a:pathLst>
              <a:path w="876273" h="876273">
                <a:moveTo>
                  <a:pt x="0" y="0"/>
                </a:moveTo>
                <a:lnTo>
                  <a:pt x="876273" y="0"/>
                </a:lnTo>
                <a:lnTo>
                  <a:pt x="876273" y="876273"/>
                </a:lnTo>
                <a:lnTo>
                  <a:pt x="0" y="8762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3477" y="4304866"/>
            <a:ext cx="509203" cy="459925"/>
          </a:xfrm>
          <a:custGeom>
            <a:avLst/>
            <a:gdLst/>
            <a:ahLst/>
            <a:cxnLst/>
            <a:rect l="l" t="t" r="r" b="b"/>
            <a:pathLst>
              <a:path w="509203" h="459925">
                <a:moveTo>
                  <a:pt x="0" y="0"/>
                </a:moveTo>
                <a:lnTo>
                  <a:pt x="509203" y="0"/>
                </a:lnTo>
                <a:lnTo>
                  <a:pt x="509203" y="459926"/>
                </a:lnTo>
                <a:lnTo>
                  <a:pt x="0" y="4599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59483" y="3541550"/>
            <a:ext cx="489723" cy="450546"/>
          </a:xfrm>
          <a:custGeom>
            <a:avLst/>
            <a:gdLst/>
            <a:ahLst/>
            <a:cxnLst/>
            <a:rect l="l" t="t" r="r" b="b"/>
            <a:pathLst>
              <a:path w="489723" h="450546">
                <a:moveTo>
                  <a:pt x="0" y="0"/>
                </a:moveTo>
                <a:lnTo>
                  <a:pt x="489723" y="0"/>
                </a:lnTo>
                <a:lnTo>
                  <a:pt x="489723" y="450545"/>
                </a:lnTo>
                <a:lnTo>
                  <a:pt x="0" y="4505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95332" y="6327444"/>
            <a:ext cx="8136935" cy="2420738"/>
          </a:xfrm>
          <a:custGeom>
            <a:avLst/>
            <a:gdLst/>
            <a:ahLst/>
            <a:cxnLst/>
            <a:rect l="l" t="t" r="r" b="b"/>
            <a:pathLst>
              <a:path w="8136935" h="2420738">
                <a:moveTo>
                  <a:pt x="0" y="0"/>
                </a:moveTo>
                <a:lnTo>
                  <a:pt x="8136935" y="0"/>
                </a:lnTo>
                <a:lnTo>
                  <a:pt x="8136935" y="2420739"/>
                </a:lnTo>
                <a:lnTo>
                  <a:pt x="0" y="24207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5537959"/>
            <a:ext cx="4171738" cy="2923961"/>
          </a:xfrm>
          <a:custGeom>
            <a:avLst/>
            <a:gdLst/>
            <a:ahLst/>
            <a:cxnLst/>
            <a:rect l="l" t="t" r="r" b="b"/>
            <a:pathLst>
              <a:path w="4171738" h="2923961">
                <a:moveTo>
                  <a:pt x="0" y="0"/>
                </a:moveTo>
                <a:lnTo>
                  <a:pt x="4171738" y="0"/>
                </a:lnTo>
                <a:lnTo>
                  <a:pt x="4171738" y="2923961"/>
                </a:lnTo>
                <a:lnTo>
                  <a:pt x="0" y="29239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571" b="-11740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99609" y="3269573"/>
            <a:ext cx="6232658" cy="54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50"/>
              </a:lnSpc>
            </a:pPr>
            <a:r>
              <a:rPr lang="en-US" sz="3500" b="1" spc="-56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Phía quản trị viên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34530" y="4273885"/>
            <a:ext cx="6232658" cy="4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sz="3200" b="1" spc="-51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Quản lý khách hàng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34530" y="4851069"/>
            <a:ext cx="5845402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Xem thông tin khách hàng, lịch sử mua hàng, phân loại.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92598" y="3515447"/>
            <a:ext cx="6232658" cy="4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sz="3200" b="1" spc="-51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Thống kê và báo cáo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92598" y="4092632"/>
            <a:ext cx="623265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Xem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số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liệu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: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doanh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thu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đơn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hàng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sản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phẩm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bán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chạy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608927" y="5292782"/>
            <a:ext cx="4150899" cy="3455401"/>
          </a:xfrm>
          <a:custGeom>
            <a:avLst/>
            <a:gdLst/>
            <a:ahLst/>
            <a:cxnLst/>
            <a:rect l="l" t="t" r="r" b="b"/>
            <a:pathLst>
              <a:path w="4150899" h="3455401">
                <a:moveTo>
                  <a:pt x="0" y="0"/>
                </a:moveTo>
                <a:lnTo>
                  <a:pt x="4150900" y="0"/>
                </a:lnTo>
                <a:lnTo>
                  <a:pt x="4150900" y="3455401"/>
                </a:lnTo>
                <a:lnTo>
                  <a:pt x="0" y="34554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1177" t="-8397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917386" y="2003018"/>
            <a:ext cx="10414764" cy="73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3</a:t>
            </a:r>
            <a:r>
              <a:rPr lang="en-US" sz="4500" b="1" u="none" strike="noStrike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.1.3. Các nghiệp vụ trong hệ thống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37990" y="89291"/>
            <a:ext cx="11832479" cy="1076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6563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3. Phương pháp nghiên cứu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31764" y="1113207"/>
            <a:ext cx="11832479" cy="8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3.1. Nghiên cứu lý thuyết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82475" y="7905723"/>
            <a:ext cx="7782766" cy="7675753"/>
          </a:xfrm>
          <a:custGeom>
            <a:avLst/>
            <a:gdLst/>
            <a:ahLst/>
            <a:cxnLst/>
            <a:rect l="l" t="t" r="r" b="b"/>
            <a:pathLst>
              <a:path w="7782766" h="7675753">
                <a:moveTo>
                  <a:pt x="0" y="0"/>
                </a:moveTo>
                <a:lnTo>
                  <a:pt x="7782766" y="0"/>
                </a:lnTo>
                <a:lnTo>
                  <a:pt x="7782766" y="7675753"/>
                </a:lnTo>
                <a:lnTo>
                  <a:pt x="0" y="767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511533" y="-230177"/>
            <a:ext cx="3281595" cy="2908314"/>
          </a:xfrm>
          <a:custGeom>
            <a:avLst/>
            <a:gdLst/>
            <a:ahLst/>
            <a:cxnLst/>
            <a:rect l="l" t="t" r="r" b="b"/>
            <a:pathLst>
              <a:path w="3281595" h="2908314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152368"/>
            <a:ext cx="6925530" cy="3668759"/>
          </a:xfrm>
          <a:custGeom>
            <a:avLst/>
            <a:gdLst/>
            <a:ahLst/>
            <a:cxnLst/>
            <a:rect l="l" t="t" r="r" b="b"/>
            <a:pathLst>
              <a:path w="6925530" h="3668759">
                <a:moveTo>
                  <a:pt x="0" y="0"/>
                </a:moveTo>
                <a:lnTo>
                  <a:pt x="6925530" y="0"/>
                </a:lnTo>
                <a:lnTo>
                  <a:pt x="6925530" y="3668759"/>
                </a:lnTo>
                <a:lnTo>
                  <a:pt x="0" y="36687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450" r="-20629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5" name="Freeform 5"/>
          <p:cNvSpPr/>
          <p:nvPr/>
        </p:nvSpPr>
        <p:spPr>
          <a:xfrm>
            <a:off x="1451293" y="3915355"/>
            <a:ext cx="403312" cy="403312"/>
          </a:xfrm>
          <a:custGeom>
            <a:avLst/>
            <a:gdLst/>
            <a:ahLst/>
            <a:cxnLst/>
            <a:rect l="l" t="t" r="r" b="b"/>
            <a:pathLst>
              <a:path w="403312" h="403312">
                <a:moveTo>
                  <a:pt x="0" y="0"/>
                </a:moveTo>
                <a:lnTo>
                  <a:pt x="403312" y="0"/>
                </a:lnTo>
                <a:lnTo>
                  <a:pt x="403312" y="403312"/>
                </a:lnTo>
                <a:lnTo>
                  <a:pt x="0" y="403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1293" y="4461534"/>
            <a:ext cx="439475" cy="423198"/>
          </a:xfrm>
          <a:custGeom>
            <a:avLst/>
            <a:gdLst/>
            <a:ahLst/>
            <a:cxnLst/>
            <a:rect l="l" t="t" r="r" b="b"/>
            <a:pathLst>
              <a:path w="439475" h="423198">
                <a:moveTo>
                  <a:pt x="0" y="0"/>
                </a:moveTo>
                <a:lnTo>
                  <a:pt x="439475" y="0"/>
                </a:lnTo>
                <a:lnTo>
                  <a:pt x="439475" y="423198"/>
                </a:lnTo>
                <a:lnTo>
                  <a:pt x="0" y="4231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61310" y="5029098"/>
            <a:ext cx="383277" cy="416606"/>
          </a:xfrm>
          <a:custGeom>
            <a:avLst/>
            <a:gdLst/>
            <a:ahLst/>
            <a:cxnLst/>
            <a:rect l="l" t="t" r="r" b="b"/>
            <a:pathLst>
              <a:path w="383277" h="416606">
                <a:moveTo>
                  <a:pt x="0" y="0"/>
                </a:moveTo>
                <a:lnTo>
                  <a:pt x="383277" y="0"/>
                </a:lnTo>
                <a:lnTo>
                  <a:pt x="383277" y="416606"/>
                </a:lnTo>
                <a:lnTo>
                  <a:pt x="0" y="4166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61310" y="5590070"/>
            <a:ext cx="383277" cy="498260"/>
          </a:xfrm>
          <a:custGeom>
            <a:avLst/>
            <a:gdLst/>
            <a:ahLst/>
            <a:cxnLst/>
            <a:rect l="l" t="t" r="r" b="b"/>
            <a:pathLst>
              <a:path w="383277" h="498260">
                <a:moveTo>
                  <a:pt x="0" y="0"/>
                </a:moveTo>
                <a:lnTo>
                  <a:pt x="383277" y="0"/>
                </a:lnTo>
                <a:lnTo>
                  <a:pt x="383277" y="498260"/>
                </a:lnTo>
                <a:lnTo>
                  <a:pt x="0" y="4982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1170" y="6232696"/>
            <a:ext cx="363557" cy="337589"/>
          </a:xfrm>
          <a:custGeom>
            <a:avLst/>
            <a:gdLst/>
            <a:ahLst/>
            <a:cxnLst/>
            <a:rect l="l" t="t" r="r" b="b"/>
            <a:pathLst>
              <a:path w="363557" h="337589">
                <a:moveTo>
                  <a:pt x="0" y="0"/>
                </a:moveTo>
                <a:lnTo>
                  <a:pt x="363558" y="0"/>
                </a:lnTo>
                <a:lnTo>
                  <a:pt x="363558" y="337589"/>
                </a:lnTo>
                <a:lnTo>
                  <a:pt x="0" y="3375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44000" y="3152368"/>
            <a:ext cx="6993042" cy="3800928"/>
          </a:xfrm>
          <a:custGeom>
            <a:avLst/>
            <a:gdLst/>
            <a:ahLst/>
            <a:cxnLst/>
            <a:rect l="l" t="t" r="r" b="b"/>
            <a:pathLst>
              <a:path w="6993042" h="3800928">
                <a:moveTo>
                  <a:pt x="0" y="0"/>
                </a:moveTo>
                <a:lnTo>
                  <a:pt x="6993042" y="0"/>
                </a:lnTo>
                <a:lnTo>
                  <a:pt x="6993042" y="3800928"/>
                </a:lnTo>
                <a:lnTo>
                  <a:pt x="0" y="380092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11769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1" name="Freeform 11"/>
          <p:cNvSpPr/>
          <p:nvPr/>
        </p:nvSpPr>
        <p:spPr>
          <a:xfrm>
            <a:off x="9450413" y="3327198"/>
            <a:ext cx="466360" cy="466360"/>
          </a:xfrm>
          <a:custGeom>
            <a:avLst/>
            <a:gdLst/>
            <a:ahLst/>
            <a:cxnLst/>
            <a:rect l="l" t="t" r="r" b="b"/>
            <a:pathLst>
              <a:path w="466360" h="466360">
                <a:moveTo>
                  <a:pt x="0" y="0"/>
                </a:moveTo>
                <a:lnTo>
                  <a:pt x="466360" y="0"/>
                </a:lnTo>
                <a:lnTo>
                  <a:pt x="466360" y="466360"/>
                </a:lnTo>
                <a:lnTo>
                  <a:pt x="0" y="4663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450413" y="3961972"/>
            <a:ext cx="6324044" cy="854501"/>
          </a:xfrm>
          <a:custGeom>
            <a:avLst/>
            <a:gdLst/>
            <a:ahLst/>
            <a:cxnLst/>
            <a:rect l="l" t="t" r="r" b="b"/>
            <a:pathLst>
              <a:path w="6324044" h="854501">
                <a:moveTo>
                  <a:pt x="0" y="0"/>
                </a:moveTo>
                <a:lnTo>
                  <a:pt x="6324043" y="0"/>
                </a:lnTo>
                <a:lnTo>
                  <a:pt x="6324043" y="854502"/>
                </a:lnTo>
                <a:lnTo>
                  <a:pt x="0" y="85450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3147" b="-314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450413" y="4937151"/>
            <a:ext cx="6324044" cy="854501"/>
          </a:xfrm>
          <a:custGeom>
            <a:avLst/>
            <a:gdLst/>
            <a:ahLst/>
            <a:cxnLst/>
            <a:rect l="l" t="t" r="r" b="b"/>
            <a:pathLst>
              <a:path w="6324044" h="854501">
                <a:moveTo>
                  <a:pt x="0" y="0"/>
                </a:moveTo>
                <a:lnTo>
                  <a:pt x="6324043" y="0"/>
                </a:lnTo>
                <a:lnTo>
                  <a:pt x="6324043" y="854502"/>
                </a:lnTo>
                <a:lnTo>
                  <a:pt x="0" y="85450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3384" r="-446" b="-3384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450413" y="5915478"/>
            <a:ext cx="6324044" cy="854501"/>
          </a:xfrm>
          <a:custGeom>
            <a:avLst/>
            <a:gdLst/>
            <a:ahLst/>
            <a:cxnLst/>
            <a:rect l="l" t="t" r="r" b="b"/>
            <a:pathLst>
              <a:path w="6324044" h="854501">
                <a:moveTo>
                  <a:pt x="0" y="0"/>
                </a:moveTo>
                <a:lnTo>
                  <a:pt x="6324043" y="0"/>
                </a:lnTo>
                <a:lnTo>
                  <a:pt x="6324043" y="854501"/>
                </a:lnTo>
                <a:lnTo>
                  <a:pt x="0" y="85450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3384" r="-446" b="-3384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78457" y="7162525"/>
            <a:ext cx="545671" cy="609868"/>
          </a:xfrm>
          <a:custGeom>
            <a:avLst/>
            <a:gdLst/>
            <a:ahLst/>
            <a:cxnLst/>
            <a:rect l="l" t="t" r="r" b="b"/>
            <a:pathLst>
              <a:path w="545671" h="609868">
                <a:moveTo>
                  <a:pt x="0" y="0"/>
                </a:moveTo>
                <a:lnTo>
                  <a:pt x="545672" y="0"/>
                </a:lnTo>
                <a:lnTo>
                  <a:pt x="545672" y="609868"/>
                </a:lnTo>
                <a:lnTo>
                  <a:pt x="0" y="60986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96962" y="7905723"/>
            <a:ext cx="64492" cy="1417294"/>
          </a:xfrm>
          <a:custGeom>
            <a:avLst/>
            <a:gdLst/>
            <a:ahLst/>
            <a:cxnLst/>
            <a:rect l="l" t="t" r="r" b="b"/>
            <a:pathLst>
              <a:path w="64492" h="1417294">
                <a:moveTo>
                  <a:pt x="0" y="0"/>
                </a:moveTo>
                <a:lnTo>
                  <a:pt x="64492" y="0"/>
                </a:lnTo>
                <a:lnTo>
                  <a:pt x="64492" y="1417294"/>
                </a:lnTo>
                <a:lnTo>
                  <a:pt x="0" y="141729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37479" b="-37546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471170" y="3279573"/>
            <a:ext cx="5248079" cy="45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1"/>
              </a:lnSpc>
            </a:pPr>
            <a:r>
              <a:rPr lang="en-US" sz="2947" b="1" spc="-47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Cấu trúc các trang chính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98330" y="3933397"/>
            <a:ext cx="4921998" cy="39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526" spc="-4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Trang chủ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98330" y="4442545"/>
            <a:ext cx="4921998" cy="39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526" spc="-4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Trang sản phẩm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98330" y="5028029"/>
            <a:ext cx="4921998" cy="39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526" spc="-4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Trang chi tiết sản phẩm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98330" y="5613513"/>
            <a:ext cx="4921998" cy="39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526" spc="-4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Trang liên hệ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98330" y="6182956"/>
            <a:ext cx="4921998" cy="39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526" spc="-4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Trang giới thiệu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51900" y="3279573"/>
            <a:ext cx="5248079" cy="45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1"/>
              </a:lnSpc>
            </a:pPr>
            <a:r>
              <a:rPr lang="en-US" sz="2947" b="1" spc="-47">
                <a:solidFill>
                  <a:srgbClr val="FFFFFF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Các lớp trong kiến trúc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43870" y="3973298"/>
            <a:ext cx="5248079" cy="38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499" b="1" spc="-39">
                <a:solidFill>
                  <a:srgbClr val="FFFFFF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Presentation Layer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43870" y="4370173"/>
            <a:ext cx="4921998" cy="36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38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HTML, CSS - Hiển thị giao diện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43870" y="4949824"/>
            <a:ext cx="5248079" cy="38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499" b="1" spc="-39">
                <a:solidFill>
                  <a:srgbClr val="FFFFFF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Logic Layer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43870" y="5346699"/>
            <a:ext cx="4921998" cy="36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38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JavaScript - Xử lý tương tác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543870" y="5926349"/>
            <a:ext cx="5248079" cy="38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499" b="1" spc="-39">
                <a:solidFill>
                  <a:srgbClr val="FFFFFF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Data Layer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543870" y="6323224"/>
            <a:ext cx="4921998" cy="36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38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localStorage - Lưu trữ cục bộ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35289" y="7280977"/>
            <a:ext cx="5248079" cy="45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1"/>
              </a:lnSpc>
            </a:pPr>
            <a:r>
              <a:rPr lang="en-US" sz="2947" b="1" spc="-47" dirty="0" err="1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Cơ</a:t>
            </a:r>
            <a:r>
              <a:rPr lang="en-US" sz="2947" b="1" spc="-47" dirty="0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n-US" sz="2947" b="1" spc="-47" dirty="0" err="1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chế</a:t>
            </a:r>
            <a:r>
              <a:rPr lang="en-US" sz="2947" b="1" spc="-47" dirty="0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n-US" sz="2947" b="1" spc="-47" dirty="0" err="1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lưu</a:t>
            </a:r>
            <a:r>
              <a:rPr lang="en-US" sz="2947" b="1" spc="-47" dirty="0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n-US" sz="2947" b="1" spc="-47" dirty="0" err="1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trữ</a:t>
            </a:r>
            <a:r>
              <a:rPr lang="en-US" sz="2947" b="1" spc="-47" dirty="0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n-US" sz="2947" b="1" spc="-47" dirty="0" err="1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dữ</a:t>
            </a:r>
            <a:r>
              <a:rPr lang="en-US" sz="2947" b="1" spc="-47" dirty="0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n-US" sz="2947" b="1" spc="-47" dirty="0" err="1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liệu</a:t>
            </a:r>
            <a:endParaRPr lang="en-US" sz="2947" b="1" spc="-47" dirty="0">
              <a:solidFill>
                <a:srgbClr val="2D5016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  <a:sym typeface="Arial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935289" y="7905743"/>
            <a:ext cx="5248079" cy="45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1"/>
              </a:lnSpc>
            </a:pPr>
            <a:r>
              <a:rPr lang="en-US" sz="2947" b="1" spc="-47" dirty="0" err="1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localStorage</a:t>
            </a:r>
            <a:endParaRPr lang="en-US" sz="2947" b="1" spc="-47" dirty="0">
              <a:solidFill>
                <a:srgbClr val="2D5016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  <a:sym typeface="Arial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935289" y="8482885"/>
            <a:ext cx="6200102" cy="98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2800">
                <a:solidFill>
                  <a:srgbClr val="2D3436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>
                <a:sym typeface="Arial"/>
              </a:rPr>
              <a:t>Lưu </a:t>
            </a:r>
            <a:r>
              <a:rPr lang="en-US" dirty="0" err="1">
                <a:sym typeface="Arial"/>
              </a:rPr>
              <a:t>trữ</a:t>
            </a:r>
            <a:r>
              <a:rPr lang="en-US" dirty="0">
                <a:sym typeface="Arial"/>
              </a:rPr>
              <a:t> </a:t>
            </a:r>
            <a:r>
              <a:rPr lang="en-US" dirty="0" err="1">
                <a:sym typeface="Arial"/>
              </a:rPr>
              <a:t>dữ</a:t>
            </a:r>
            <a:r>
              <a:rPr lang="en-US" dirty="0">
                <a:sym typeface="Arial"/>
              </a:rPr>
              <a:t> </a:t>
            </a:r>
            <a:r>
              <a:rPr lang="en-US" dirty="0" err="1">
                <a:sym typeface="Arial"/>
              </a:rPr>
              <a:t>liệu</a:t>
            </a:r>
            <a:r>
              <a:rPr lang="en-US" dirty="0">
                <a:sym typeface="Arial"/>
              </a:rPr>
              <a:t> </a:t>
            </a:r>
            <a:r>
              <a:rPr lang="en-US" dirty="0" err="1">
                <a:sym typeface="Arial"/>
              </a:rPr>
              <a:t>vĩnh</a:t>
            </a:r>
            <a:r>
              <a:rPr lang="en-US" dirty="0">
                <a:sym typeface="Arial"/>
              </a:rPr>
              <a:t> </a:t>
            </a:r>
            <a:r>
              <a:rPr lang="en-US" dirty="0" err="1">
                <a:sym typeface="Arial"/>
              </a:rPr>
              <a:t>viễn</a:t>
            </a:r>
            <a:r>
              <a:rPr lang="en-US" dirty="0">
                <a:sym typeface="Arial"/>
              </a:rPr>
              <a:t>: </a:t>
            </a:r>
            <a:r>
              <a:rPr lang="en-US" dirty="0" err="1">
                <a:sym typeface="Arial"/>
              </a:rPr>
              <a:t>giỏ</a:t>
            </a:r>
            <a:r>
              <a:rPr lang="en-US" dirty="0">
                <a:sym typeface="Arial"/>
              </a:rPr>
              <a:t> </a:t>
            </a:r>
            <a:r>
              <a:rPr lang="en-US" dirty="0" err="1">
                <a:sym typeface="Arial"/>
              </a:rPr>
              <a:t>hàng</a:t>
            </a:r>
            <a:r>
              <a:rPr lang="en-US" dirty="0">
                <a:sym typeface="Arial"/>
              </a:rPr>
              <a:t>, </a:t>
            </a:r>
            <a:r>
              <a:rPr lang="en-US" dirty="0" err="1">
                <a:sym typeface="Arial"/>
              </a:rPr>
              <a:t>thông</a:t>
            </a:r>
            <a:r>
              <a:rPr lang="en-US" dirty="0">
                <a:sym typeface="Arial"/>
              </a:rPr>
              <a:t> tin</a:t>
            </a:r>
            <a:r>
              <a:rPr lang="vi-VN" dirty="0">
                <a:sym typeface="Arial"/>
              </a:rPr>
              <a:t> người</a:t>
            </a:r>
            <a:r>
              <a:rPr lang="en-US" dirty="0">
                <a:sym typeface="Arial"/>
              </a:rPr>
              <a:t> </a:t>
            </a:r>
            <a:r>
              <a:rPr lang="en-US" dirty="0" err="1">
                <a:sym typeface="Arial"/>
              </a:rPr>
              <a:t>dùng</a:t>
            </a:r>
            <a:r>
              <a:rPr lang="en-US" dirty="0">
                <a:sym typeface="Arial"/>
              </a:rPr>
              <a:t>,</a:t>
            </a:r>
            <a:r>
              <a:rPr lang="vi-VN" dirty="0">
                <a:sym typeface="Arial"/>
              </a:rPr>
              <a:t>......</a:t>
            </a:r>
            <a:endParaRPr lang="en-US" dirty="0">
              <a:sym typeface="Arial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8348004" y="7905723"/>
            <a:ext cx="64492" cy="1417294"/>
          </a:xfrm>
          <a:custGeom>
            <a:avLst/>
            <a:gdLst/>
            <a:ahLst/>
            <a:cxnLst/>
            <a:rect l="l" t="t" r="r" b="b"/>
            <a:pathLst>
              <a:path w="64492" h="1417294">
                <a:moveTo>
                  <a:pt x="0" y="0"/>
                </a:moveTo>
                <a:lnTo>
                  <a:pt x="64491" y="0"/>
                </a:lnTo>
                <a:lnTo>
                  <a:pt x="64491" y="1417294"/>
                </a:lnTo>
                <a:lnTo>
                  <a:pt x="0" y="141729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37479" b="-375467"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8486331" y="7905743"/>
            <a:ext cx="5248079" cy="45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1"/>
              </a:lnSpc>
            </a:pPr>
            <a:r>
              <a:rPr lang="en-US" sz="2947" b="1" spc="-47" dirty="0" err="1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sessionStorage</a:t>
            </a:r>
            <a:endParaRPr lang="en-US" sz="2947" b="1" spc="-47" dirty="0">
              <a:solidFill>
                <a:srgbClr val="2D5016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  <a:sym typeface="Arial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8132335" y="8500196"/>
            <a:ext cx="8004707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2800">
                <a:solidFill>
                  <a:srgbClr val="2D3436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defRPr>
            </a:lvl1pPr>
          </a:lstStyle>
          <a:p>
            <a:pPr lvl="1"/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Lưu trữ dữ liệu tạm thời theo phiên, phục vụ quản lý đăng nhập và thao tác mua hàng.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2917386" y="2003018"/>
            <a:ext cx="15056471" cy="73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  <a:spcBef>
                <a:spcPct val="0"/>
              </a:spcBef>
            </a:pPr>
            <a:r>
              <a:rPr lang="en-US" sz="4500" b="1" u="none" strike="noStrike" dirty="0" err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Xây</a:t>
            </a:r>
            <a:r>
              <a:rPr lang="en-US" sz="4500" b="1" u="none" strike="noStrike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n-US" sz="4500" b="1" u="none" strike="noStrike" dirty="0" err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dựng</a:t>
            </a:r>
            <a:r>
              <a:rPr lang="en-US" sz="4500" b="1" u="none" strike="noStrike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n-US" sz="4500" b="1" u="none" strike="noStrike" dirty="0" err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kiến</a:t>
            </a:r>
            <a:r>
              <a:rPr lang="en-US" sz="4500" b="1" u="none" strike="noStrike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n-US" sz="4500" b="1" u="none" strike="noStrike" dirty="0" err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trúc</a:t>
            </a:r>
            <a:r>
              <a:rPr lang="en-US" sz="4500" b="1" u="none" strike="noStrike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n-US" sz="4500" b="1" u="none" strike="noStrike" dirty="0" err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hệ</a:t>
            </a:r>
            <a:r>
              <a:rPr lang="en-US" sz="4500" b="1" u="none" strike="noStrike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n-US" sz="4500" b="1" u="none" strike="noStrike" dirty="0" err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thống</a:t>
            </a:r>
            <a:r>
              <a:rPr lang="en-US" sz="4500" b="1" u="none" strike="noStrike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n-US" sz="4500" b="1" u="none" strike="noStrike" dirty="0" err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và</a:t>
            </a:r>
            <a:r>
              <a:rPr lang="en-US" sz="4500" b="1" u="none" strike="noStrike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n-US" sz="4500" b="1" u="none" strike="noStrike" dirty="0" err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cấu</a:t>
            </a:r>
            <a:r>
              <a:rPr lang="en-US" sz="4500" b="1" u="none" strike="noStrike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n-US" sz="4500" b="1" u="none" strike="noStrike" dirty="0" err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trúc</a:t>
            </a:r>
            <a:r>
              <a:rPr lang="en-US" sz="4500" b="1" u="none" strike="noStrike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website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037990" y="89291"/>
            <a:ext cx="11832479" cy="1076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6563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3. Phương pháp nghiên cứu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431764" y="1113207"/>
            <a:ext cx="11832479" cy="8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3.2. Nghiên cứu thực nghiệm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34547" y="7984748"/>
            <a:ext cx="7782766" cy="7675753"/>
          </a:xfrm>
          <a:custGeom>
            <a:avLst/>
            <a:gdLst/>
            <a:ahLst/>
            <a:cxnLst/>
            <a:rect l="l" t="t" r="r" b="b"/>
            <a:pathLst>
              <a:path w="7782766" h="7675753">
                <a:moveTo>
                  <a:pt x="0" y="0"/>
                </a:moveTo>
                <a:lnTo>
                  <a:pt x="7782766" y="0"/>
                </a:lnTo>
                <a:lnTo>
                  <a:pt x="7782766" y="7675752"/>
                </a:lnTo>
                <a:lnTo>
                  <a:pt x="0" y="7675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511533" y="-230177"/>
            <a:ext cx="3281595" cy="2908314"/>
          </a:xfrm>
          <a:custGeom>
            <a:avLst/>
            <a:gdLst/>
            <a:ahLst/>
            <a:cxnLst/>
            <a:rect l="l" t="t" r="r" b="b"/>
            <a:pathLst>
              <a:path w="3281595" h="2908314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167321">
            <a:off x="229061" y="9119647"/>
            <a:ext cx="788661" cy="1034309"/>
          </a:xfrm>
          <a:custGeom>
            <a:avLst/>
            <a:gdLst/>
            <a:ahLst/>
            <a:cxnLst/>
            <a:rect l="l" t="t" r="r" b="b"/>
            <a:pathLst>
              <a:path w="788661" h="1034309">
                <a:moveTo>
                  <a:pt x="0" y="0"/>
                </a:moveTo>
                <a:lnTo>
                  <a:pt x="788661" y="0"/>
                </a:lnTo>
                <a:lnTo>
                  <a:pt x="788661" y="1034309"/>
                </a:lnTo>
                <a:lnTo>
                  <a:pt x="0" y="1034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56308" y="3087711"/>
            <a:ext cx="7664484" cy="5898891"/>
            <a:chOff x="0" y="0"/>
            <a:chExt cx="614757" cy="4731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4757" cy="473142"/>
            </a:xfrm>
            <a:custGeom>
              <a:avLst/>
              <a:gdLst/>
              <a:ahLst/>
              <a:cxnLst/>
              <a:rect l="l" t="t" r="r" b="b"/>
              <a:pathLst>
                <a:path w="614757" h="473142">
                  <a:moveTo>
                    <a:pt x="0" y="0"/>
                  </a:moveTo>
                  <a:lnTo>
                    <a:pt x="614757" y="0"/>
                  </a:lnTo>
                  <a:lnTo>
                    <a:pt x="614757" y="473142"/>
                  </a:lnTo>
                  <a:lnTo>
                    <a:pt x="0" y="473142"/>
                  </a:lnTo>
                  <a:close/>
                </a:path>
              </a:pathLst>
            </a:custGeom>
            <a:solidFill>
              <a:srgbClr val="E0E8D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614757" cy="415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3201" y="2321867"/>
            <a:ext cx="6920409" cy="1103769"/>
            <a:chOff x="0" y="0"/>
            <a:chExt cx="555076" cy="885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5076" cy="88532"/>
            </a:xfrm>
            <a:custGeom>
              <a:avLst/>
              <a:gdLst/>
              <a:ahLst/>
              <a:cxnLst/>
              <a:rect l="l" t="t" r="r" b="b"/>
              <a:pathLst>
                <a:path w="555076" h="88532">
                  <a:moveTo>
                    <a:pt x="0" y="0"/>
                  </a:moveTo>
                  <a:lnTo>
                    <a:pt x="555076" y="0"/>
                  </a:lnTo>
                  <a:lnTo>
                    <a:pt x="555076" y="88532"/>
                  </a:lnTo>
                  <a:lnTo>
                    <a:pt x="0" y="88532"/>
                  </a:lnTo>
                  <a:close/>
                </a:path>
              </a:pathLst>
            </a:custGeom>
            <a:solidFill>
              <a:srgbClr val="98CC5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57150"/>
              <a:ext cx="555076" cy="31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401582" y="5321889"/>
            <a:ext cx="7373937" cy="3474968"/>
          </a:xfrm>
          <a:custGeom>
            <a:avLst/>
            <a:gdLst/>
            <a:ahLst/>
            <a:cxnLst/>
            <a:rect l="l" t="t" r="r" b="b"/>
            <a:pathLst>
              <a:path w="7373937" h="3474968">
                <a:moveTo>
                  <a:pt x="0" y="0"/>
                </a:moveTo>
                <a:lnTo>
                  <a:pt x="7373937" y="0"/>
                </a:lnTo>
                <a:lnTo>
                  <a:pt x="7373937" y="3474967"/>
                </a:lnTo>
                <a:lnTo>
                  <a:pt x="0" y="34749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520868" y="3087711"/>
            <a:ext cx="7664484" cy="5898891"/>
            <a:chOff x="0" y="0"/>
            <a:chExt cx="614757" cy="4731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4757" cy="473142"/>
            </a:xfrm>
            <a:custGeom>
              <a:avLst/>
              <a:gdLst/>
              <a:ahLst/>
              <a:cxnLst/>
              <a:rect l="l" t="t" r="r" b="b"/>
              <a:pathLst>
                <a:path w="614757" h="473142">
                  <a:moveTo>
                    <a:pt x="0" y="0"/>
                  </a:moveTo>
                  <a:lnTo>
                    <a:pt x="614757" y="0"/>
                  </a:lnTo>
                  <a:lnTo>
                    <a:pt x="614757" y="473142"/>
                  </a:lnTo>
                  <a:lnTo>
                    <a:pt x="0" y="473142"/>
                  </a:lnTo>
                  <a:close/>
                </a:path>
              </a:pathLst>
            </a:custGeom>
            <a:solidFill>
              <a:srgbClr val="E0E8D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57150"/>
              <a:ext cx="614757" cy="415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67760" y="1635226"/>
            <a:ext cx="6920409" cy="1790411"/>
            <a:chOff x="0" y="0"/>
            <a:chExt cx="555076" cy="1436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55076" cy="143606"/>
            </a:xfrm>
            <a:custGeom>
              <a:avLst/>
              <a:gdLst/>
              <a:ahLst/>
              <a:cxnLst/>
              <a:rect l="l" t="t" r="r" b="b"/>
              <a:pathLst>
                <a:path w="555076" h="143606">
                  <a:moveTo>
                    <a:pt x="0" y="0"/>
                  </a:moveTo>
                  <a:lnTo>
                    <a:pt x="555076" y="0"/>
                  </a:lnTo>
                  <a:lnTo>
                    <a:pt x="555076" y="143606"/>
                  </a:lnTo>
                  <a:lnTo>
                    <a:pt x="0" y="143606"/>
                  </a:lnTo>
                  <a:close/>
                </a:path>
              </a:pathLst>
            </a:custGeom>
            <a:solidFill>
              <a:srgbClr val="98CC5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57150"/>
              <a:ext cx="555076" cy="86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9867760" y="5314950"/>
            <a:ext cx="6920409" cy="3261243"/>
          </a:xfrm>
          <a:custGeom>
            <a:avLst/>
            <a:gdLst/>
            <a:ahLst/>
            <a:cxnLst/>
            <a:rect l="l" t="t" r="r" b="b"/>
            <a:pathLst>
              <a:path w="6920409" h="3261243">
                <a:moveTo>
                  <a:pt x="0" y="0"/>
                </a:moveTo>
                <a:lnTo>
                  <a:pt x="6920409" y="0"/>
                </a:lnTo>
                <a:lnTo>
                  <a:pt x="6920409" y="3261243"/>
                </a:lnTo>
                <a:lnTo>
                  <a:pt x="0" y="32612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1990456" y="616051"/>
            <a:ext cx="10141081" cy="951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2"/>
              </a:lnSpc>
            </a:pPr>
            <a:r>
              <a:rPr lang="en-US" sz="6560" b="1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4. Cài </a:t>
            </a:r>
            <a:r>
              <a:rPr lang="en-US" sz="6560" b="1" dirty="0" err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đặt</a:t>
            </a:r>
            <a:r>
              <a:rPr lang="en-US" sz="6560" b="1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n-US" sz="6560" b="1" dirty="0" err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và</a:t>
            </a:r>
            <a:r>
              <a:rPr lang="en-US" sz="6560" b="1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n-US" sz="6560" b="1" dirty="0" err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triển</a:t>
            </a:r>
            <a:r>
              <a:rPr lang="en-US" sz="6560" b="1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n-US" sz="6560" b="1" dirty="0" err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khai</a:t>
            </a:r>
            <a:endParaRPr lang="en-US" sz="6560" b="1" dirty="0">
              <a:solidFill>
                <a:srgbClr val="243124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  <a:sym typeface="Arial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984769" y="2449536"/>
            <a:ext cx="6226614" cy="73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b="1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Authe</a:t>
            </a:r>
            <a:r>
              <a:rPr lang="en-US" sz="4500" b="1" u="none" strike="noStrike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ntication Module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03201" y="3648075"/>
            <a:ext cx="6920409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Đăng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ký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/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đăng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nhập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người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dùng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 Quản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lý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phiên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làm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việc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Mã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hóa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mật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khẩu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 </a:t>
            </a:r>
          </a:p>
          <a:p>
            <a:pPr algn="l">
              <a:lnSpc>
                <a:spcPts val="3900"/>
              </a:lnSpc>
            </a:pP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Phân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quyền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Admin/User.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14658" y="1706586"/>
            <a:ext cx="6226614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b="1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Product Ma</a:t>
            </a:r>
            <a:r>
              <a:rPr lang="en-US" sz="4500" b="1" u="none" strike="noStrike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nagement Module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67760" y="3846418"/>
            <a:ext cx="692040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Hiển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thị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danh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sách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sản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phẩm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 Tìm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kiếm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và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lọc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sản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phẩm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Sắp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xếp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theo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tiêu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chí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34547" y="7984748"/>
            <a:ext cx="7782766" cy="7675753"/>
          </a:xfrm>
          <a:custGeom>
            <a:avLst/>
            <a:gdLst/>
            <a:ahLst/>
            <a:cxnLst/>
            <a:rect l="l" t="t" r="r" b="b"/>
            <a:pathLst>
              <a:path w="7782766" h="7675753">
                <a:moveTo>
                  <a:pt x="0" y="0"/>
                </a:moveTo>
                <a:lnTo>
                  <a:pt x="7782766" y="0"/>
                </a:lnTo>
                <a:lnTo>
                  <a:pt x="7782766" y="7675752"/>
                </a:lnTo>
                <a:lnTo>
                  <a:pt x="0" y="7675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511533" y="-230177"/>
            <a:ext cx="3281595" cy="2908314"/>
          </a:xfrm>
          <a:custGeom>
            <a:avLst/>
            <a:gdLst/>
            <a:ahLst/>
            <a:cxnLst/>
            <a:rect l="l" t="t" r="r" b="b"/>
            <a:pathLst>
              <a:path w="3281595" h="2908314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167321">
            <a:off x="229061" y="9119647"/>
            <a:ext cx="788661" cy="1034309"/>
          </a:xfrm>
          <a:custGeom>
            <a:avLst/>
            <a:gdLst/>
            <a:ahLst/>
            <a:cxnLst/>
            <a:rect l="l" t="t" r="r" b="b"/>
            <a:pathLst>
              <a:path w="788661" h="1034309">
                <a:moveTo>
                  <a:pt x="0" y="0"/>
                </a:moveTo>
                <a:lnTo>
                  <a:pt x="788661" y="0"/>
                </a:lnTo>
                <a:lnTo>
                  <a:pt x="788661" y="1034309"/>
                </a:lnTo>
                <a:lnTo>
                  <a:pt x="0" y="1034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56308" y="3087711"/>
            <a:ext cx="7664484" cy="5898891"/>
            <a:chOff x="0" y="0"/>
            <a:chExt cx="614757" cy="4731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4757" cy="473142"/>
            </a:xfrm>
            <a:custGeom>
              <a:avLst/>
              <a:gdLst/>
              <a:ahLst/>
              <a:cxnLst/>
              <a:rect l="l" t="t" r="r" b="b"/>
              <a:pathLst>
                <a:path w="614757" h="473142">
                  <a:moveTo>
                    <a:pt x="0" y="0"/>
                  </a:moveTo>
                  <a:lnTo>
                    <a:pt x="614757" y="0"/>
                  </a:lnTo>
                  <a:lnTo>
                    <a:pt x="614757" y="473142"/>
                  </a:lnTo>
                  <a:lnTo>
                    <a:pt x="0" y="473142"/>
                  </a:lnTo>
                  <a:close/>
                </a:path>
              </a:pathLst>
            </a:custGeom>
            <a:solidFill>
              <a:srgbClr val="E0E8D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614757" cy="415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3201" y="2321867"/>
            <a:ext cx="6920409" cy="1103769"/>
            <a:chOff x="0" y="0"/>
            <a:chExt cx="555076" cy="885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5076" cy="88532"/>
            </a:xfrm>
            <a:custGeom>
              <a:avLst/>
              <a:gdLst/>
              <a:ahLst/>
              <a:cxnLst/>
              <a:rect l="l" t="t" r="r" b="b"/>
              <a:pathLst>
                <a:path w="555076" h="88532">
                  <a:moveTo>
                    <a:pt x="0" y="0"/>
                  </a:moveTo>
                  <a:lnTo>
                    <a:pt x="555076" y="0"/>
                  </a:lnTo>
                  <a:lnTo>
                    <a:pt x="555076" y="88532"/>
                  </a:lnTo>
                  <a:lnTo>
                    <a:pt x="0" y="88532"/>
                  </a:lnTo>
                  <a:close/>
                </a:path>
              </a:pathLst>
            </a:custGeom>
            <a:solidFill>
              <a:srgbClr val="98CC5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57150"/>
              <a:ext cx="555076" cy="31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20868" y="3087711"/>
            <a:ext cx="7664484" cy="5898891"/>
            <a:chOff x="0" y="0"/>
            <a:chExt cx="614757" cy="4731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4757" cy="473142"/>
            </a:xfrm>
            <a:custGeom>
              <a:avLst/>
              <a:gdLst/>
              <a:ahLst/>
              <a:cxnLst/>
              <a:rect l="l" t="t" r="r" b="b"/>
              <a:pathLst>
                <a:path w="614757" h="473142">
                  <a:moveTo>
                    <a:pt x="0" y="0"/>
                  </a:moveTo>
                  <a:lnTo>
                    <a:pt x="614757" y="0"/>
                  </a:lnTo>
                  <a:lnTo>
                    <a:pt x="614757" y="473142"/>
                  </a:lnTo>
                  <a:lnTo>
                    <a:pt x="0" y="473142"/>
                  </a:lnTo>
                  <a:close/>
                </a:path>
              </a:pathLst>
            </a:custGeom>
            <a:solidFill>
              <a:srgbClr val="E0E8D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57150"/>
              <a:ext cx="614757" cy="415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867760" y="1635226"/>
            <a:ext cx="6920409" cy="1790411"/>
            <a:chOff x="0" y="0"/>
            <a:chExt cx="555076" cy="14360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55076" cy="143606"/>
            </a:xfrm>
            <a:custGeom>
              <a:avLst/>
              <a:gdLst/>
              <a:ahLst/>
              <a:cxnLst/>
              <a:rect l="l" t="t" r="r" b="b"/>
              <a:pathLst>
                <a:path w="555076" h="143606">
                  <a:moveTo>
                    <a:pt x="0" y="0"/>
                  </a:moveTo>
                  <a:lnTo>
                    <a:pt x="555076" y="0"/>
                  </a:lnTo>
                  <a:lnTo>
                    <a:pt x="555076" y="143606"/>
                  </a:lnTo>
                  <a:lnTo>
                    <a:pt x="0" y="143606"/>
                  </a:lnTo>
                  <a:close/>
                </a:path>
              </a:pathLst>
            </a:custGeom>
            <a:solidFill>
              <a:srgbClr val="98CC5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57150"/>
              <a:ext cx="555076" cy="86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3400694" y="5410200"/>
            <a:ext cx="3375713" cy="3375713"/>
          </a:xfrm>
          <a:custGeom>
            <a:avLst/>
            <a:gdLst/>
            <a:ahLst/>
            <a:cxnLst/>
            <a:rect l="l" t="t" r="r" b="b"/>
            <a:pathLst>
              <a:path w="3375713" h="3375713">
                <a:moveTo>
                  <a:pt x="0" y="0"/>
                </a:moveTo>
                <a:lnTo>
                  <a:pt x="3375713" y="0"/>
                </a:lnTo>
                <a:lnTo>
                  <a:pt x="3375713" y="3375713"/>
                </a:lnTo>
                <a:lnTo>
                  <a:pt x="0" y="33757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2201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867760" y="5379039"/>
            <a:ext cx="6920409" cy="3261243"/>
          </a:xfrm>
          <a:custGeom>
            <a:avLst/>
            <a:gdLst/>
            <a:ahLst/>
            <a:cxnLst/>
            <a:rect l="l" t="t" r="r" b="b"/>
            <a:pathLst>
              <a:path w="6920409" h="3261243">
                <a:moveTo>
                  <a:pt x="0" y="0"/>
                </a:moveTo>
                <a:lnTo>
                  <a:pt x="6920409" y="0"/>
                </a:lnTo>
                <a:lnTo>
                  <a:pt x="6920409" y="3261242"/>
                </a:lnTo>
                <a:lnTo>
                  <a:pt x="0" y="32612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990456" y="616051"/>
            <a:ext cx="10141081" cy="951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2"/>
              </a:lnSpc>
            </a:pPr>
            <a:r>
              <a:rPr lang="en-US" sz="656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4. Cài đặt và triển khai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84769" y="2449536"/>
            <a:ext cx="6226614" cy="73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b="1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Shoppi</a:t>
            </a:r>
            <a:r>
              <a:rPr lang="en-US" sz="4500" b="1" u="none" strike="noStrike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ng Cart Module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03201" y="3648075"/>
            <a:ext cx="6920409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Thêm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/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xóa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/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sửa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sản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phẩm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trong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giỏ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 </a:t>
            </a:r>
          </a:p>
          <a:p>
            <a:pPr algn="l">
              <a:lnSpc>
                <a:spcPts val="3900"/>
              </a:lnSpc>
            </a:pP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Tổng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tiền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Kiểm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tra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tồn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kho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 </a:t>
            </a:r>
          </a:p>
          <a:p>
            <a:pPr algn="l">
              <a:lnSpc>
                <a:spcPts val="3900"/>
              </a:lnSpc>
            </a:pP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Lưu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trữ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giỏ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hàng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14658" y="1706586"/>
            <a:ext cx="6226614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Checkout &amp; Ord</a:t>
            </a:r>
            <a:r>
              <a:rPr lang="en-US" sz="4500" b="1" u="none" strike="noStrike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er Module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67760" y="3648075"/>
            <a:ext cx="692040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Xử lý thanh toán. Tạo đơn hàng. Quản lý thông tin giao hàng. Lịch sử mua hàng.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34547" y="7984748"/>
            <a:ext cx="7782766" cy="7675753"/>
          </a:xfrm>
          <a:custGeom>
            <a:avLst/>
            <a:gdLst/>
            <a:ahLst/>
            <a:cxnLst/>
            <a:rect l="l" t="t" r="r" b="b"/>
            <a:pathLst>
              <a:path w="7782766" h="7675753">
                <a:moveTo>
                  <a:pt x="0" y="0"/>
                </a:moveTo>
                <a:lnTo>
                  <a:pt x="7782766" y="0"/>
                </a:lnTo>
                <a:lnTo>
                  <a:pt x="7782766" y="7675752"/>
                </a:lnTo>
                <a:lnTo>
                  <a:pt x="0" y="7675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511533" y="-230177"/>
            <a:ext cx="3281595" cy="2908314"/>
          </a:xfrm>
          <a:custGeom>
            <a:avLst/>
            <a:gdLst/>
            <a:ahLst/>
            <a:cxnLst/>
            <a:rect l="l" t="t" r="r" b="b"/>
            <a:pathLst>
              <a:path w="3281595" h="2908314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167321">
            <a:off x="229061" y="9119647"/>
            <a:ext cx="788661" cy="1034309"/>
          </a:xfrm>
          <a:custGeom>
            <a:avLst/>
            <a:gdLst/>
            <a:ahLst/>
            <a:cxnLst/>
            <a:rect l="l" t="t" r="r" b="b"/>
            <a:pathLst>
              <a:path w="788661" h="1034309">
                <a:moveTo>
                  <a:pt x="0" y="0"/>
                </a:moveTo>
                <a:lnTo>
                  <a:pt x="788661" y="0"/>
                </a:lnTo>
                <a:lnTo>
                  <a:pt x="788661" y="1034309"/>
                </a:lnTo>
                <a:lnTo>
                  <a:pt x="0" y="1034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56308" y="3087711"/>
            <a:ext cx="7664484" cy="5898891"/>
            <a:chOff x="0" y="0"/>
            <a:chExt cx="614757" cy="4731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4757" cy="473142"/>
            </a:xfrm>
            <a:custGeom>
              <a:avLst/>
              <a:gdLst/>
              <a:ahLst/>
              <a:cxnLst/>
              <a:rect l="l" t="t" r="r" b="b"/>
              <a:pathLst>
                <a:path w="614757" h="473142">
                  <a:moveTo>
                    <a:pt x="0" y="0"/>
                  </a:moveTo>
                  <a:lnTo>
                    <a:pt x="614757" y="0"/>
                  </a:lnTo>
                  <a:lnTo>
                    <a:pt x="614757" y="473142"/>
                  </a:lnTo>
                  <a:lnTo>
                    <a:pt x="0" y="473142"/>
                  </a:lnTo>
                  <a:close/>
                </a:path>
              </a:pathLst>
            </a:custGeom>
            <a:solidFill>
              <a:srgbClr val="E0E8D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614757" cy="415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3201" y="2321867"/>
            <a:ext cx="6920409" cy="1103769"/>
            <a:chOff x="0" y="0"/>
            <a:chExt cx="555076" cy="885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5076" cy="88532"/>
            </a:xfrm>
            <a:custGeom>
              <a:avLst/>
              <a:gdLst/>
              <a:ahLst/>
              <a:cxnLst/>
              <a:rect l="l" t="t" r="r" b="b"/>
              <a:pathLst>
                <a:path w="555076" h="88532">
                  <a:moveTo>
                    <a:pt x="0" y="0"/>
                  </a:moveTo>
                  <a:lnTo>
                    <a:pt x="555076" y="0"/>
                  </a:lnTo>
                  <a:lnTo>
                    <a:pt x="555076" y="88532"/>
                  </a:lnTo>
                  <a:lnTo>
                    <a:pt x="0" y="88532"/>
                  </a:lnTo>
                  <a:close/>
                </a:path>
              </a:pathLst>
            </a:custGeom>
            <a:solidFill>
              <a:srgbClr val="98CC5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57150"/>
              <a:ext cx="555076" cy="31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20868" y="3087711"/>
            <a:ext cx="7664484" cy="5898891"/>
            <a:chOff x="0" y="0"/>
            <a:chExt cx="614757" cy="4731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4757" cy="473142"/>
            </a:xfrm>
            <a:custGeom>
              <a:avLst/>
              <a:gdLst/>
              <a:ahLst/>
              <a:cxnLst/>
              <a:rect l="l" t="t" r="r" b="b"/>
              <a:pathLst>
                <a:path w="614757" h="473142">
                  <a:moveTo>
                    <a:pt x="0" y="0"/>
                  </a:moveTo>
                  <a:lnTo>
                    <a:pt x="614757" y="0"/>
                  </a:lnTo>
                  <a:lnTo>
                    <a:pt x="614757" y="473142"/>
                  </a:lnTo>
                  <a:lnTo>
                    <a:pt x="0" y="473142"/>
                  </a:lnTo>
                  <a:close/>
                </a:path>
              </a:pathLst>
            </a:custGeom>
            <a:solidFill>
              <a:srgbClr val="E0E8D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57150"/>
              <a:ext cx="614757" cy="415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867760" y="2321867"/>
            <a:ext cx="6920409" cy="1103769"/>
            <a:chOff x="0" y="0"/>
            <a:chExt cx="555076" cy="885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55076" cy="88532"/>
            </a:xfrm>
            <a:custGeom>
              <a:avLst/>
              <a:gdLst/>
              <a:ahLst/>
              <a:cxnLst/>
              <a:rect l="l" t="t" r="r" b="b"/>
              <a:pathLst>
                <a:path w="555076" h="88532">
                  <a:moveTo>
                    <a:pt x="0" y="0"/>
                  </a:moveTo>
                  <a:lnTo>
                    <a:pt x="555076" y="0"/>
                  </a:lnTo>
                  <a:lnTo>
                    <a:pt x="555076" y="88532"/>
                  </a:lnTo>
                  <a:lnTo>
                    <a:pt x="0" y="88532"/>
                  </a:lnTo>
                  <a:close/>
                </a:path>
              </a:pathLst>
            </a:custGeom>
            <a:solidFill>
              <a:srgbClr val="98CC5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57150"/>
              <a:ext cx="555076" cy="31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03201" y="5321889"/>
            <a:ext cx="7041682" cy="3318393"/>
          </a:xfrm>
          <a:custGeom>
            <a:avLst/>
            <a:gdLst/>
            <a:ahLst/>
            <a:cxnLst/>
            <a:rect l="l" t="t" r="r" b="b"/>
            <a:pathLst>
              <a:path w="7041682" h="3318393">
                <a:moveTo>
                  <a:pt x="0" y="0"/>
                </a:moveTo>
                <a:lnTo>
                  <a:pt x="7041682" y="0"/>
                </a:lnTo>
                <a:lnTo>
                  <a:pt x="7041682" y="3318392"/>
                </a:lnTo>
                <a:lnTo>
                  <a:pt x="0" y="33183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867760" y="5321889"/>
            <a:ext cx="6920409" cy="3261243"/>
          </a:xfrm>
          <a:custGeom>
            <a:avLst/>
            <a:gdLst/>
            <a:ahLst/>
            <a:cxnLst/>
            <a:rect l="l" t="t" r="r" b="b"/>
            <a:pathLst>
              <a:path w="6920409" h="3261243">
                <a:moveTo>
                  <a:pt x="0" y="0"/>
                </a:moveTo>
                <a:lnTo>
                  <a:pt x="6920409" y="0"/>
                </a:lnTo>
                <a:lnTo>
                  <a:pt x="6920409" y="3261242"/>
                </a:lnTo>
                <a:lnTo>
                  <a:pt x="0" y="32612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990456" y="616051"/>
            <a:ext cx="10141081" cy="951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2"/>
              </a:lnSpc>
            </a:pPr>
            <a:r>
              <a:rPr lang="en-US" sz="656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4. Cài đặt và triển khai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84769" y="2449536"/>
            <a:ext cx="6226614" cy="73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Product</a:t>
            </a:r>
            <a:r>
              <a:rPr lang="en-US" sz="4500" b="1" u="none" strike="noStrike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Detail Module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03201" y="3648075"/>
            <a:ext cx="6920409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Hiển thị chi tiết sản phẩm. Gallery hình ảnh với zoom. Hệ thống đánh giá và bình luận. Thông tin tồn kho.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14658" y="2449536"/>
            <a:ext cx="6226614" cy="73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Admin Pan</a:t>
            </a:r>
            <a:r>
              <a:rPr lang="en-US" sz="4500" b="1" u="none" strike="noStrike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el Module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67760" y="3648075"/>
            <a:ext cx="6920409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Quản lý sản phẩm. Quản lý danh mục và thương hiệu. Quản lý đơn hàng và khách hàng. Thống kê và báo cáo.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34547" y="7984748"/>
            <a:ext cx="7782766" cy="7675753"/>
          </a:xfrm>
          <a:custGeom>
            <a:avLst/>
            <a:gdLst/>
            <a:ahLst/>
            <a:cxnLst/>
            <a:rect l="l" t="t" r="r" b="b"/>
            <a:pathLst>
              <a:path w="7782766" h="7675753">
                <a:moveTo>
                  <a:pt x="0" y="0"/>
                </a:moveTo>
                <a:lnTo>
                  <a:pt x="7782766" y="0"/>
                </a:lnTo>
                <a:lnTo>
                  <a:pt x="7782766" y="7675752"/>
                </a:lnTo>
                <a:lnTo>
                  <a:pt x="0" y="7675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511533" y="-230177"/>
            <a:ext cx="3281595" cy="2908314"/>
          </a:xfrm>
          <a:custGeom>
            <a:avLst/>
            <a:gdLst/>
            <a:ahLst/>
            <a:cxnLst/>
            <a:rect l="l" t="t" r="r" b="b"/>
            <a:pathLst>
              <a:path w="3281595" h="2908314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167321">
            <a:off x="229061" y="9119647"/>
            <a:ext cx="788661" cy="1034309"/>
          </a:xfrm>
          <a:custGeom>
            <a:avLst/>
            <a:gdLst/>
            <a:ahLst/>
            <a:cxnLst/>
            <a:rect l="l" t="t" r="r" b="b"/>
            <a:pathLst>
              <a:path w="788661" h="1034309">
                <a:moveTo>
                  <a:pt x="0" y="0"/>
                </a:moveTo>
                <a:lnTo>
                  <a:pt x="788661" y="0"/>
                </a:lnTo>
                <a:lnTo>
                  <a:pt x="788661" y="1034309"/>
                </a:lnTo>
                <a:lnTo>
                  <a:pt x="0" y="1034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311758" y="3359409"/>
            <a:ext cx="7664484" cy="5898891"/>
            <a:chOff x="0" y="0"/>
            <a:chExt cx="614757" cy="4731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4757" cy="473142"/>
            </a:xfrm>
            <a:custGeom>
              <a:avLst/>
              <a:gdLst/>
              <a:ahLst/>
              <a:cxnLst/>
              <a:rect l="l" t="t" r="r" b="b"/>
              <a:pathLst>
                <a:path w="614757" h="473142">
                  <a:moveTo>
                    <a:pt x="0" y="0"/>
                  </a:moveTo>
                  <a:lnTo>
                    <a:pt x="614757" y="0"/>
                  </a:lnTo>
                  <a:lnTo>
                    <a:pt x="614757" y="473142"/>
                  </a:lnTo>
                  <a:lnTo>
                    <a:pt x="0" y="473142"/>
                  </a:lnTo>
                  <a:close/>
                </a:path>
              </a:pathLst>
            </a:custGeom>
            <a:solidFill>
              <a:srgbClr val="E0E8D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614757" cy="415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658651" y="1906924"/>
            <a:ext cx="6920409" cy="1790411"/>
            <a:chOff x="0" y="0"/>
            <a:chExt cx="555076" cy="1436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5076" cy="143606"/>
            </a:xfrm>
            <a:custGeom>
              <a:avLst/>
              <a:gdLst/>
              <a:ahLst/>
              <a:cxnLst/>
              <a:rect l="l" t="t" r="r" b="b"/>
              <a:pathLst>
                <a:path w="555076" h="143606">
                  <a:moveTo>
                    <a:pt x="0" y="0"/>
                  </a:moveTo>
                  <a:lnTo>
                    <a:pt x="555076" y="0"/>
                  </a:lnTo>
                  <a:lnTo>
                    <a:pt x="555076" y="143606"/>
                  </a:lnTo>
                  <a:lnTo>
                    <a:pt x="0" y="143606"/>
                  </a:lnTo>
                  <a:close/>
                </a:path>
              </a:pathLst>
            </a:custGeom>
            <a:solidFill>
              <a:srgbClr val="98CC5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57150"/>
              <a:ext cx="555076" cy="86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5658651" y="5681898"/>
            <a:ext cx="6920409" cy="3261243"/>
          </a:xfrm>
          <a:custGeom>
            <a:avLst/>
            <a:gdLst/>
            <a:ahLst/>
            <a:cxnLst/>
            <a:rect l="l" t="t" r="r" b="b"/>
            <a:pathLst>
              <a:path w="6920409" h="3261243">
                <a:moveTo>
                  <a:pt x="0" y="0"/>
                </a:moveTo>
                <a:lnTo>
                  <a:pt x="6920409" y="0"/>
                </a:lnTo>
                <a:lnTo>
                  <a:pt x="6920409" y="3261242"/>
                </a:lnTo>
                <a:lnTo>
                  <a:pt x="0" y="32612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90456" y="616051"/>
            <a:ext cx="10141081" cy="951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2"/>
              </a:lnSpc>
            </a:pPr>
            <a:r>
              <a:rPr lang="en-US" sz="656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4. Cài đặt và triển khai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05548" y="1978284"/>
            <a:ext cx="6226614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Review Syst</a:t>
            </a:r>
            <a:r>
              <a:rPr lang="en-US" sz="4500" b="1" u="none" strike="noStrike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em Module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58651" y="3919773"/>
            <a:ext cx="6920409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Đánh giá sao (1-5). Bình luận sản phẩm. Tính toán rating trung bình. Hiển thị feedback.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2369249" y="9363227"/>
            <a:ext cx="8429047" cy="1185230"/>
          </a:xfrm>
          <a:custGeom>
            <a:avLst/>
            <a:gdLst/>
            <a:ahLst/>
            <a:cxnLst/>
            <a:rect l="l" t="t" r="r" b="b"/>
            <a:pathLst>
              <a:path w="8429047" h="1185230">
                <a:moveTo>
                  <a:pt x="0" y="0"/>
                </a:moveTo>
                <a:lnTo>
                  <a:pt x="8429047" y="0"/>
                </a:lnTo>
                <a:lnTo>
                  <a:pt x="8429047" y="1185230"/>
                </a:lnTo>
                <a:lnTo>
                  <a:pt x="0" y="1185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013" t="-37430" r="-152728" b="-2152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28148" y="-4758912"/>
            <a:ext cx="7731089" cy="7624787"/>
          </a:xfrm>
          <a:custGeom>
            <a:avLst/>
            <a:gdLst/>
            <a:ahLst/>
            <a:cxnLst/>
            <a:rect l="l" t="t" r="r" b="b"/>
            <a:pathLst>
              <a:path w="7731089" h="7624787">
                <a:moveTo>
                  <a:pt x="0" y="0"/>
                </a:moveTo>
                <a:lnTo>
                  <a:pt x="7731090" y="0"/>
                </a:lnTo>
                <a:lnTo>
                  <a:pt x="7731090" y="7624787"/>
                </a:lnTo>
                <a:lnTo>
                  <a:pt x="0" y="7624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84472" y="8267792"/>
            <a:ext cx="4080154" cy="4765143"/>
          </a:xfrm>
          <a:custGeom>
            <a:avLst/>
            <a:gdLst/>
            <a:ahLst/>
            <a:cxnLst/>
            <a:rect l="l" t="t" r="r" b="b"/>
            <a:pathLst>
              <a:path w="4080154" h="4765143">
                <a:moveTo>
                  <a:pt x="0" y="0"/>
                </a:moveTo>
                <a:lnTo>
                  <a:pt x="4080154" y="0"/>
                </a:lnTo>
                <a:lnTo>
                  <a:pt x="4080154" y="4765143"/>
                </a:lnTo>
                <a:lnTo>
                  <a:pt x="0" y="47651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00000">
            <a:off x="11945989" y="-2538288"/>
            <a:ext cx="10111826" cy="3747913"/>
          </a:xfrm>
          <a:custGeom>
            <a:avLst/>
            <a:gdLst/>
            <a:ahLst/>
            <a:cxnLst/>
            <a:rect l="l" t="t" r="r" b="b"/>
            <a:pathLst>
              <a:path w="10111826" h="3747913">
                <a:moveTo>
                  <a:pt x="0" y="0"/>
                </a:moveTo>
                <a:lnTo>
                  <a:pt x="10111826" y="0"/>
                </a:lnTo>
                <a:lnTo>
                  <a:pt x="10111826" y="3747913"/>
                </a:lnTo>
                <a:lnTo>
                  <a:pt x="0" y="37479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6060" t="-13689" r="-147240" b="-1530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38672" y="4485916"/>
            <a:ext cx="6185481" cy="4303216"/>
            <a:chOff x="0" y="0"/>
            <a:chExt cx="1804003" cy="12550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4003" cy="1255038"/>
            </a:xfrm>
            <a:custGeom>
              <a:avLst/>
              <a:gdLst/>
              <a:ahLst/>
              <a:cxnLst/>
              <a:rect l="l" t="t" r="r" b="b"/>
              <a:pathLst>
                <a:path w="1804003" h="1255038">
                  <a:moveTo>
                    <a:pt x="42555" y="0"/>
                  </a:moveTo>
                  <a:lnTo>
                    <a:pt x="1761448" y="0"/>
                  </a:lnTo>
                  <a:cubicBezTo>
                    <a:pt x="1784950" y="0"/>
                    <a:pt x="1804003" y="19053"/>
                    <a:pt x="1804003" y="42555"/>
                  </a:cubicBezTo>
                  <a:lnTo>
                    <a:pt x="1804003" y="1212483"/>
                  </a:lnTo>
                  <a:cubicBezTo>
                    <a:pt x="1804003" y="1235985"/>
                    <a:pt x="1784950" y="1255038"/>
                    <a:pt x="1761448" y="1255038"/>
                  </a:cubicBezTo>
                  <a:lnTo>
                    <a:pt x="42555" y="1255038"/>
                  </a:lnTo>
                  <a:cubicBezTo>
                    <a:pt x="19053" y="1255038"/>
                    <a:pt x="0" y="1235985"/>
                    <a:pt x="0" y="1212483"/>
                  </a:cubicBezTo>
                  <a:lnTo>
                    <a:pt x="0" y="42555"/>
                  </a:lnTo>
                  <a:cubicBezTo>
                    <a:pt x="0" y="19053"/>
                    <a:pt x="19053" y="0"/>
                    <a:pt x="42555" y="0"/>
                  </a:cubicBezTo>
                  <a:close/>
                </a:path>
              </a:pathLst>
            </a:custGeom>
            <a:solidFill>
              <a:srgbClr val="628B2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57150"/>
              <a:ext cx="1804003" cy="1197888"/>
            </a:xfrm>
            <a:prstGeom prst="rect">
              <a:avLst/>
            </a:prstGeom>
          </p:spPr>
          <p:txBody>
            <a:bodyPr lIns="48092" tIns="48092" rIns="48092" bIns="48092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rot="-2167321">
            <a:off x="1591127" y="7082071"/>
            <a:ext cx="383829" cy="503382"/>
          </a:xfrm>
          <a:custGeom>
            <a:avLst/>
            <a:gdLst/>
            <a:ahLst/>
            <a:cxnLst/>
            <a:rect l="l" t="t" r="r" b="b"/>
            <a:pathLst>
              <a:path w="383829" h="503382">
                <a:moveTo>
                  <a:pt x="0" y="0"/>
                </a:moveTo>
                <a:lnTo>
                  <a:pt x="383829" y="0"/>
                </a:lnTo>
                <a:lnTo>
                  <a:pt x="383829" y="503382"/>
                </a:lnTo>
                <a:lnTo>
                  <a:pt x="0" y="5033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2391782" y="4569580"/>
            <a:ext cx="3709113" cy="3709113"/>
          </a:xfrm>
          <a:prstGeom prst="line">
            <a:avLst/>
          </a:prstGeom>
          <a:ln w="38100" cap="rnd">
            <a:solidFill>
              <a:srgbClr val="24312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311100" y="4704033"/>
            <a:ext cx="6025107" cy="3823249"/>
            <a:chOff x="0" y="0"/>
            <a:chExt cx="438052" cy="2779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8052" cy="277967"/>
            </a:xfrm>
            <a:custGeom>
              <a:avLst/>
              <a:gdLst/>
              <a:ahLst/>
              <a:cxnLst/>
              <a:rect l="l" t="t" r="r" b="b"/>
              <a:pathLst>
                <a:path w="438052" h="277967">
                  <a:moveTo>
                    <a:pt x="43688" y="0"/>
                  </a:moveTo>
                  <a:lnTo>
                    <a:pt x="394364" y="0"/>
                  </a:lnTo>
                  <a:cubicBezTo>
                    <a:pt x="418492" y="0"/>
                    <a:pt x="438052" y="19560"/>
                    <a:pt x="438052" y="43688"/>
                  </a:cubicBezTo>
                  <a:lnTo>
                    <a:pt x="438052" y="234279"/>
                  </a:lnTo>
                  <a:cubicBezTo>
                    <a:pt x="438052" y="245866"/>
                    <a:pt x="433449" y="256978"/>
                    <a:pt x="425256" y="265171"/>
                  </a:cubicBezTo>
                  <a:cubicBezTo>
                    <a:pt x="417063" y="273364"/>
                    <a:pt x="405950" y="277967"/>
                    <a:pt x="394364" y="277967"/>
                  </a:cubicBezTo>
                  <a:lnTo>
                    <a:pt x="43688" y="277967"/>
                  </a:lnTo>
                  <a:cubicBezTo>
                    <a:pt x="32101" y="277967"/>
                    <a:pt x="20989" y="273364"/>
                    <a:pt x="12796" y="265171"/>
                  </a:cubicBezTo>
                  <a:cubicBezTo>
                    <a:pt x="4603" y="256978"/>
                    <a:pt x="0" y="245866"/>
                    <a:pt x="0" y="234279"/>
                  </a:cubicBezTo>
                  <a:lnTo>
                    <a:pt x="0" y="43688"/>
                  </a:lnTo>
                  <a:cubicBezTo>
                    <a:pt x="0" y="32101"/>
                    <a:pt x="4603" y="20989"/>
                    <a:pt x="12796" y="12796"/>
                  </a:cubicBezTo>
                  <a:cubicBezTo>
                    <a:pt x="20989" y="4603"/>
                    <a:pt x="32101" y="0"/>
                    <a:pt x="43688" y="0"/>
                  </a:cubicBezTo>
                  <a:close/>
                </a:path>
              </a:pathLst>
            </a:custGeom>
            <a:solidFill>
              <a:srgbClr val="E0E8D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57150"/>
              <a:ext cx="438052" cy="220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28153" y="1913033"/>
            <a:ext cx="2791000" cy="27910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ABC4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lIns="56719" tIns="56719" rIns="56719" bIns="56719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2367597" y="2352477"/>
            <a:ext cx="1912111" cy="1912111"/>
          </a:xfrm>
          <a:custGeom>
            <a:avLst/>
            <a:gdLst/>
            <a:ahLst/>
            <a:cxnLst/>
            <a:rect l="l" t="t" r="r" b="b"/>
            <a:pathLst>
              <a:path w="1912111" h="1912111">
                <a:moveTo>
                  <a:pt x="0" y="0"/>
                </a:moveTo>
                <a:lnTo>
                  <a:pt x="1912112" y="0"/>
                </a:lnTo>
                <a:lnTo>
                  <a:pt x="1912112" y="1912111"/>
                </a:lnTo>
                <a:lnTo>
                  <a:pt x="0" y="1912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6695846" y="4485916"/>
            <a:ext cx="5120148" cy="4303216"/>
            <a:chOff x="0" y="0"/>
            <a:chExt cx="1493297" cy="12550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93298" cy="1255038"/>
            </a:xfrm>
            <a:custGeom>
              <a:avLst/>
              <a:gdLst/>
              <a:ahLst/>
              <a:cxnLst/>
              <a:rect l="l" t="t" r="r" b="b"/>
              <a:pathLst>
                <a:path w="1493298" h="1255038">
                  <a:moveTo>
                    <a:pt x="51410" y="0"/>
                  </a:moveTo>
                  <a:lnTo>
                    <a:pt x="1441888" y="0"/>
                  </a:lnTo>
                  <a:cubicBezTo>
                    <a:pt x="1470281" y="0"/>
                    <a:pt x="1493298" y="23017"/>
                    <a:pt x="1493298" y="51410"/>
                  </a:cubicBezTo>
                  <a:lnTo>
                    <a:pt x="1493298" y="1203628"/>
                  </a:lnTo>
                  <a:cubicBezTo>
                    <a:pt x="1493298" y="1217263"/>
                    <a:pt x="1487881" y="1230339"/>
                    <a:pt x="1478240" y="1239981"/>
                  </a:cubicBezTo>
                  <a:cubicBezTo>
                    <a:pt x="1468599" y="1249622"/>
                    <a:pt x="1455522" y="1255038"/>
                    <a:pt x="1441888" y="1255038"/>
                  </a:cubicBezTo>
                  <a:lnTo>
                    <a:pt x="51410" y="1255038"/>
                  </a:lnTo>
                  <a:cubicBezTo>
                    <a:pt x="37775" y="1255038"/>
                    <a:pt x="24699" y="1249622"/>
                    <a:pt x="15058" y="1239981"/>
                  </a:cubicBezTo>
                  <a:cubicBezTo>
                    <a:pt x="5416" y="1230339"/>
                    <a:pt x="0" y="1217263"/>
                    <a:pt x="0" y="1203628"/>
                  </a:cubicBezTo>
                  <a:lnTo>
                    <a:pt x="0" y="51410"/>
                  </a:lnTo>
                  <a:cubicBezTo>
                    <a:pt x="0" y="37775"/>
                    <a:pt x="5416" y="24699"/>
                    <a:pt x="15058" y="15058"/>
                  </a:cubicBezTo>
                  <a:cubicBezTo>
                    <a:pt x="24699" y="5416"/>
                    <a:pt x="37775" y="0"/>
                    <a:pt x="51410" y="0"/>
                  </a:cubicBezTo>
                  <a:close/>
                </a:path>
              </a:pathLst>
            </a:custGeom>
            <a:solidFill>
              <a:srgbClr val="628B2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57150"/>
              <a:ext cx="1493297" cy="1197888"/>
            </a:xfrm>
            <a:prstGeom prst="rect">
              <a:avLst/>
            </a:prstGeom>
          </p:spPr>
          <p:txBody>
            <a:bodyPr lIns="48092" tIns="48092" rIns="48092" bIns="48092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755799" y="4704033"/>
            <a:ext cx="4987396" cy="3823249"/>
            <a:chOff x="0" y="0"/>
            <a:chExt cx="362606" cy="27796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62606" cy="277967"/>
            </a:xfrm>
            <a:custGeom>
              <a:avLst/>
              <a:gdLst/>
              <a:ahLst/>
              <a:cxnLst/>
              <a:rect l="l" t="t" r="r" b="b"/>
              <a:pathLst>
                <a:path w="362606" h="277967">
                  <a:moveTo>
                    <a:pt x="52778" y="0"/>
                  </a:moveTo>
                  <a:lnTo>
                    <a:pt x="309828" y="0"/>
                  </a:lnTo>
                  <a:cubicBezTo>
                    <a:pt x="338976" y="0"/>
                    <a:pt x="362606" y="23630"/>
                    <a:pt x="362606" y="52778"/>
                  </a:cubicBezTo>
                  <a:lnTo>
                    <a:pt x="362606" y="225189"/>
                  </a:lnTo>
                  <a:cubicBezTo>
                    <a:pt x="362606" y="239187"/>
                    <a:pt x="357045" y="252611"/>
                    <a:pt x="347147" y="262509"/>
                  </a:cubicBezTo>
                  <a:cubicBezTo>
                    <a:pt x="337249" y="272406"/>
                    <a:pt x="323825" y="277967"/>
                    <a:pt x="309828" y="277967"/>
                  </a:cubicBezTo>
                  <a:lnTo>
                    <a:pt x="52778" y="277967"/>
                  </a:lnTo>
                  <a:cubicBezTo>
                    <a:pt x="23630" y="277967"/>
                    <a:pt x="0" y="254337"/>
                    <a:pt x="0" y="225189"/>
                  </a:cubicBezTo>
                  <a:lnTo>
                    <a:pt x="0" y="52778"/>
                  </a:lnTo>
                  <a:cubicBezTo>
                    <a:pt x="0" y="38780"/>
                    <a:pt x="5561" y="25356"/>
                    <a:pt x="15458" y="15458"/>
                  </a:cubicBezTo>
                  <a:cubicBezTo>
                    <a:pt x="25356" y="5561"/>
                    <a:pt x="38780" y="0"/>
                    <a:pt x="52778" y="0"/>
                  </a:cubicBezTo>
                  <a:close/>
                </a:path>
              </a:pathLst>
            </a:custGeom>
            <a:solidFill>
              <a:srgbClr val="E0E8D5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57150"/>
              <a:ext cx="362606" cy="220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853997" y="1922558"/>
            <a:ext cx="2791000" cy="279100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ABC44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lIns="56719" tIns="56719" rIns="56719" bIns="56719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92219" y="4422546"/>
            <a:ext cx="5929104" cy="4366586"/>
            <a:chOff x="0" y="0"/>
            <a:chExt cx="1729230" cy="127352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29230" cy="1273520"/>
            </a:xfrm>
            <a:custGeom>
              <a:avLst/>
              <a:gdLst/>
              <a:ahLst/>
              <a:cxnLst/>
              <a:rect l="l" t="t" r="r" b="b"/>
              <a:pathLst>
                <a:path w="1729230" h="1273520">
                  <a:moveTo>
                    <a:pt x="44395" y="0"/>
                  </a:moveTo>
                  <a:lnTo>
                    <a:pt x="1684835" y="0"/>
                  </a:lnTo>
                  <a:cubicBezTo>
                    <a:pt x="1709354" y="0"/>
                    <a:pt x="1729230" y="19877"/>
                    <a:pt x="1729230" y="44395"/>
                  </a:cubicBezTo>
                  <a:lnTo>
                    <a:pt x="1729230" y="1229125"/>
                  </a:lnTo>
                  <a:cubicBezTo>
                    <a:pt x="1729230" y="1240899"/>
                    <a:pt x="1724553" y="1252191"/>
                    <a:pt x="1716227" y="1260517"/>
                  </a:cubicBezTo>
                  <a:cubicBezTo>
                    <a:pt x="1707901" y="1268843"/>
                    <a:pt x="1696609" y="1273520"/>
                    <a:pt x="1684835" y="1273520"/>
                  </a:cubicBezTo>
                  <a:lnTo>
                    <a:pt x="44395" y="1273520"/>
                  </a:lnTo>
                  <a:cubicBezTo>
                    <a:pt x="32621" y="1273520"/>
                    <a:pt x="21329" y="1268843"/>
                    <a:pt x="13003" y="1260517"/>
                  </a:cubicBezTo>
                  <a:cubicBezTo>
                    <a:pt x="4677" y="1252191"/>
                    <a:pt x="0" y="1240899"/>
                    <a:pt x="0" y="1229125"/>
                  </a:cubicBezTo>
                  <a:lnTo>
                    <a:pt x="0" y="44395"/>
                  </a:lnTo>
                  <a:cubicBezTo>
                    <a:pt x="0" y="32621"/>
                    <a:pt x="4677" y="21329"/>
                    <a:pt x="13003" y="13003"/>
                  </a:cubicBezTo>
                  <a:cubicBezTo>
                    <a:pt x="21329" y="4677"/>
                    <a:pt x="32621" y="0"/>
                    <a:pt x="44395" y="0"/>
                  </a:cubicBezTo>
                  <a:close/>
                </a:path>
              </a:pathLst>
            </a:custGeom>
            <a:solidFill>
              <a:srgbClr val="628B29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57150"/>
              <a:ext cx="1729230" cy="1216370"/>
            </a:xfrm>
            <a:prstGeom prst="rect">
              <a:avLst/>
            </a:prstGeom>
          </p:spPr>
          <p:txBody>
            <a:bodyPr lIns="48092" tIns="48092" rIns="48092" bIns="48092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161644" y="4640663"/>
            <a:ext cx="5775378" cy="3839391"/>
            <a:chOff x="0" y="0"/>
            <a:chExt cx="419895" cy="27914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19895" cy="279141"/>
            </a:xfrm>
            <a:custGeom>
              <a:avLst/>
              <a:gdLst/>
              <a:ahLst/>
              <a:cxnLst/>
              <a:rect l="l" t="t" r="r" b="b"/>
              <a:pathLst>
                <a:path w="419895" h="279141">
                  <a:moveTo>
                    <a:pt x="45577" y="0"/>
                  </a:moveTo>
                  <a:lnTo>
                    <a:pt x="374318" y="0"/>
                  </a:lnTo>
                  <a:cubicBezTo>
                    <a:pt x="386406" y="0"/>
                    <a:pt x="397999" y="4802"/>
                    <a:pt x="406546" y="13349"/>
                  </a:cubicBezTo>
                  <a:cubicBezTo>
                    <a:pt x="415093" y="21897"/>
                    <a:pt x="419895" y="33489"/>
                    <a:pt x="419895" y="45577"/>
                  </a:cubicBezTo>
                  <a:lnTo>
                    <a:pt x="419895" y="233563"/>
                  </a:lnTo>
                  <a:cubicBezTo>
                    <a:pt x="419895" y="245651"/>
                    <a:pt x="415093" y="257244"/>
                    <a:pt x="406546" y="265791"/>
                  </a:cubicBezTo>
                  <a:cubicBezTo>
                    <a:pt x="397999" y="274339"/>
                    <a:pt x="386406" y="279141"/>
                    <a:pt x="374318" y="279141"/>
                  </a:cubicBezTo>
                  <a:lnTo>
                    <a:pt x="45577" y="279141"/>
                  </a:lnTo>
                  <a:cubicBezTo>
                    <a:pt x="33489" y="279141"/>
                    <a:pt x="21897" y="274339"/>
                    <a:pt x="13349" y="265791"/>
                  </a:cubicBezTo>
                  <a:cubicBezTo>
                    <a:pt x="4802" y="257244"/>
                    <a:pt x="0" y="245651"/>
                    <a:pt x="0" y="233563"/>
                  </a:cubicBezTo>
                  <a:lnTo>
                    <a:pt x="0" y="45577"/>
                  </a:lnTo>
                  <a:cubicBezTo>
                    <a:pt x="0" y="33489"/>
                    <a:pt x="4802" y="21897"/>
                    <a:pt x="13349" y="13349"/>
                  </a:cubicBezTo>
                  <a:cubicBezTo>
                    <a:pt x="21897" y="4802"/>
                    <a:pt x="33489" y="0"/>
                    <a:pt x="45577" y="0"/>
                  </a:cubicBezTo>
                  <a:close/>
                </a:path>
              </a:pathLst>
            </a:custGeom>
            <a:solidFill>
              <a:srgbClr val="E0E8D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57150"/>
              <a:ext cx="419895" cy="221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781700" y="1849662"/>
            <a:ext cx="2791000" cy="2791000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ABC44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lIns="56719" tIns="56719" rIns="56719" bIns="56719" rtlCol="0" anchor="ctr"/>
            <a:lstStyle/>
            <a:p>
              <a:pPr algn="ctr">
                <a:lnSpc>
                  <a:spcPts val="188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Freeform 36"/>
          <p:cNvSpPr/>
          <p:nvPr/>
        </p:nvSpPr>
        <p:spPr>
          <a:xfrm>
            <a:off x="8223799" y="2326575"/>
            <a:ext cx="2064241" cy="1837175"/>
          </a:xfrm>
          <a:custGeom>
            <a:avLst/>
            <a:gdLst/>
            <a:ahLst/>
            <a:cxnLst/>
            <a:rect l="l" t="t" r="r" b="b"/>
            <a:pathLst>
              <a:path w="2064241" h="1837175">
                <a:moveTo>
                  <a:pt x="0" y="0"/>
                </a:moveTo>
                <a:lnTo>
                  <a:pt x="2064242" y="0"/>
                </a:lnTo>
                <a:lnTo>
                  <a:pt x="2064242" y="1837175"/>
                </a:lnTo>
                <a:lnTo>
                  <a:pt x="0" y="18371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216872" y="2352477"/>
            <a:ext cx="2132296" cy="1849767"/>
          </a:xfrm>
          <a:custGeom>
            <a:avLst/>
            <a:gdLst/>
            <a:ahLst/>
            <a:cxnLst/>
            <a:rect l="l" t="t" r="r" b="b"/>
            <a:pathLst>
              <a:path w="2132296" h="1849767">
                <a:moveTo>
                  <a:pt x="0" y="0"/>
                </a:moveTo>
                <a:lnTo>
                  <a:pt x="2132297" y="0"/>
                </a:lnTo>
                <a:lnTo>
                  <a:pt x="2132297" y="1849767"/>
                </a:lnTo>
                <a:lnTo>
                  <a:pt x="0" y="184976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6867417" y="504825"/>
            <a:ext cx="4553165" cy="951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2"/>
              </a:lnSpc>
            </a:pPr>
            <a:r>
              <a:rPr lang="en-US" sz="6560" b="1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KẾT LUẬN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49559" y="4871790"/>
            <a:ext cx="6141110" cy="3638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400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Hoàn </a:t>
            </a:r>
            <a:r>
              <a:rPr lang="en-US" sz="3400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thiện</a:t>
            </a:r>
            <a:r>
              <a:rPr lang="en-US" sz="3400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website Healthy Care – Organic Farm </a:t>
            </a:r>
            <a:r>
              <a:rPr lang="en-US" sz="3400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với</a:t>
            </a:r>
            <a:r>
              <a:rPr lang="en-US" sz="3400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endParaRPr lang="vi-VN" sz="3400" spc="-51" dirty="0">
              <a:solidFill>
                <a:srgbClr val="243124"/>
              </a:solidFill>
              <a:latin typeface="Arial" panose="020B0604020202020204" pitchFamily="34" charset="0"/>
              <a:ea typeface="Garet"/>
              <a:cs typeface="Arial" panose="020B0604020202020204" pitchFamily="34" charset="0"/>
              <a:sym typeface="Garet"/>
            </a:endParaRPr>
          </a:p>
          <a:p>
            <a:pPr algn="ctr">
              <a:lnSpc>
                <a:spcPts val="4800"/>
              </a:lnSpc>
            </a:pPr>
            <a:r>
              <a:rPr lang="en-US" sz="3400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giao</a:t>
            </a:r>
            <a:r>
              <a:rPr lang="en-US" sz="3400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diện</a:t>
            </a:r>
            <a:r>
              <a:rPr lang="en-US" sz="3400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thân</a:t>
            </a:r>
            <a:r>
              <a:rPr lang="en-US" sz="3400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thiện</a:t>
            </a:r>
            <a:r>
              <a:rPr lang="en-US" sz="3400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và</a:t>
            </a:r>
            <a:r>
              <a:rPr lang="en-US" sz="3400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endParaRPr lang="vi-VN" sz="3400" spc="-51" dirty="0">
              <a:solidFill>
                <a:srgbClr val="243124"/>
              </a:solidFill>
              <a:latin typeface="Arial" panose="020B0604020202020204" pitchFamily="34" charset="0"/>
              <a:ea typeface="Garet"/>
              <a:cs typeface="Arial" panose="020B0604020202020204" pitchFamily="34" charset="0"/>
              <a:sym typeface="Garet"/>
            </a:endParaRPr>
          </a:p>
          <a:p>
            <a:pPr algn="ctr">
              <a:lnSpc>
                <a:spcPts val="4800"/>
              </a:lnSpc>
            </a:pPr>
            <a:r>
              <a:rPr lang="en-US" sz="3400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chức</a:t>
            </a:r>
            <a:r>
              <a:rPr lang="en-US" sz="3400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năng</a:t>
            </a:r>
            <a:r>
              <a:rPr lang="en-US" sz="3400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bán</a:t>
            </a:r>
            <a:r>
              <a:rPr lang="en-US" sz="3400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hàng</a:t>
            </a:r>
            <a:r>
              <a:rPr lang="en-US" sz="3400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cơ</a:t>
            </a:r>
            <a:r>
              <a:rPr lang="en-US" sz="3400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bản</a:t>
            </a:r>
            <a:r>
              <a:rPr lang="en-US" sz="3400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, </a:t>
            </a:r>
            <a:endParaRPr lang="vi-VN" sz="3400" spc="-51" dirty="0">
              <a:solidFill>
                <a:srgbClr val="243124"/>
              </a:solidFill>
              <a:latin typeface="Arial" panose="020B0604020202020204" pitchFamily="34" charset="0"/>
              <a:ea typeface="Garet"/>
              <a:cs typeface="Arial" panose="020B0604020202020204" pitchFamily="34" charset="0"/>
              <a:sym typeface="Garet"/>
            </a:endParaRPr>
          </a:p>
          <a:p>
            <a:pPr algn="ctr">
              <a:lnSpc>
                <a:spcPts val="4800"/>
              </a:lnSpc>
            </a:pPr>
            <a:r>
              <a:rPr lang="en-US" sz="3400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áp</a:t>
            </a:r>
            <a:r>
              <a:rPr lang="en-US" sz="3400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dụng</a:t>
            </a:r>
            <a:r>
              <a:rPr lang="en-US" sz="3400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HTML, CSS, JavaScript.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152127" y="5027277"/>
            <a:ext cx="4194740" cy="3017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800"/>
              </a:lnSpc>
              <a:spcBef>
                <a:spcPct val="0"/>
              </a:spcBef>
            </a:pP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Website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còn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hạn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chế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về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lưu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trữ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,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bảo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mật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,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hiệu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năng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và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endParaRPr lang="vi-VN" sz="3400" u="none" strike="noStrike" spc="-51" dirty="0">
              <a:solidFill>
                <a:srgbClr val="243124"/>
              </a:solidFill>
              <a:latin typeface="Arial" panose="020B0604020202020204" pitchFamily="34" charset="0"/>
              <a:ea typeface="Garet"/>
              <a:cs typeface="Arial" panose="020B0604020202020204" pitchFamily="34" charset="0"/>
              <a:sym typeface="Garet"/>
            </a:endParaRPr>
          </a:p>
          <a:p>
            <a:pPr marL="0" lvl="1" indent="0" algn="ctr">
              <a:lnSpc>
                <a:spcPts val="4800"/>
              </a:lnSpc>
              <a:spcBef>
                <a:spcPct val="0"/>
              </a:spcBef>
            </a:pP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chức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năng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kinh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doanh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do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chưa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có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backend.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639807" y="4675631"/>
            <a:ext cx="4835683" cy="363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800"/>
              </a:lnSpc>
              <a:spcBef>
                <a:spcPct val="0"/>
              </a:spcBef>
            </a:pP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Phát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triển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website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thành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nền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tảng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thương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mại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endParaRPr lang="vi-VN" sz="3400" u="none" strike="noStrike" spc="-51" dirty="0">
              <a:solidFill>
                <a:srgbClr val="243124"/>
              </a:solidFill>
              <a:latin typeface="Arial" panose="020B0604020202020204" pitchFamily="34" charset="0"/>
              <a:ea typeface="Garet"/>
              <a:cs typeface="Arial" panose="020B0604020202020204" pitchFamily="34" charset="0"/>
              <a:sym typeface="Garet"/>
            </a:endParaRPr>
          </a:p>
          <a:p>
            <a:pPr marL="0" lvl="1" indent="0" algn="ctr">
              <a:lnSpc>
                <a:spcPts val="4800"/>
              </a:lnSpc>
              <a:spcBef>
                <a:spcPct val="0"/>
              </a:spcBef>
            </a:pP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điện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tử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hoàn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chỉnh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với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backend,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thanh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toán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và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tối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ưu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trải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nghiệm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endParaRPr lang="vi-VN" sz="3400" u="none" strike="noStrike" spc="-51" dirty="0">
              <a:solidFill>
                <a:srgbClr val="243124"/>
              </a:solidFill>
              <a:latin typeface="Arial" panose="020B0604020202020204" pitchFamily="34" charset="0"/>
              <a:ea typeface="Garet"/>
              <a:cs typeface="Arial" panose="020B0604020202020204" pitchFamily="34" charset="0"/>
              <a:sym typeface="Garet"/>
            </a:endParaRPr>
          </a:p>
          <a:p>
            <a:pPr marL="0" lvl="1" indent="0" algn="ctr">
              <a:lnSpc>
                <a:spcPts val="4800"/>
              </a:lnSpc>
              <a:spcBef>
                <a:spcPct val="0"/>
              </a:spcBef>
            </a:pP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người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 </a:t>
            </a:r>
            <a:r>
              <a:rPr lang="en-US" sz="3400" u="none" strike="noStrike" spc="-51" dirty="0" err="1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dùng</a:t>
            </a:r>
            <a:r>
              <a:rPr lang="en-US" sz="3400" u="none" strike="noStrike" spc="-51" dirty="0">
                <a:solidFill>
                  <a:srgbClr val="243124"/>
                </a:solidFill>
                <a:latin typeface="Arial" panose="020B0604020202020204" pitchFamily="34" charset="0"/>
                <a:ea typeface="Garet"/>
                <a:cs typeface="Arial" panose="020B0604020202020204" pitchFamily="34" charset="0"/>
                <a:sym typeface="Garet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18948" y="6859519"/>
            <a:ext cx="8895617" cy="6415964"/>
          </a:xfrm>
          <a:custGeom>
            <a:avLst/>
            <a:gdLst/>
            <a:ahLst/>
            <a:cxnLst/>
            <a:rect l="l" t="t" r="r" b="b"/>
            <a:pathLst>
              <a:path w="8895617" h="6415964">
                <a:moveTo>
                  <a:pt x="0" y="0"/>
                </a:moveTo>
                <a:lnTo>
                  <a:pt x="8895616" y="0"/>
                </a:lnTo>
                <a:lnTo>
                  <a:pt x="8895616" y="6415963"/>
                </a:lnTo>
                <a:lnTo>
                  <a:pt x="0" y="6415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-2389884" y="9495336"/>
            <a:ext cx="9748502" cy="1370762"/>
          </a:xfrm>
          <a:custGeom>
            <a:avLst/>
            <a:gdLst/>
            <a:ahLst/>
            <a:cxnLst/>
            <a:rect l="l" t="t" r="r" b="b"/>
            <a:pathLst>
              <a:path w="9748502" h="1370762">
                <a:moveTo>
                  <a:pt x="0" y="0"/>
                </a:moveTo>
                <a:lnTo>
                  <a:pt x="9748502" y="0"/>
                </a:lnTo>
                <a:lnTo>
                  <a:pt x="9748502" y="1370762"/>
                </a:lnTo>
                <a:lnTo>
                  <a:pt x="0" y="1370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013" t="-37430" r="-152728" b="-21525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24272" y="7758280"/>
            <a:ext cx="5208639" cy="4616156"/>
          </a:xfrm>
          <a:custGeom>
            <a:avLst/>
            <a:gdLst/>
            <a:ahLst/>
            <a:cxnLst/>
            <a:rect l="l" t="t" r="r" b="b"/>
            <a:pathLst>
              <a:path w="5208639" h="4616156">
                <a:moveTo>
                  <a:pt x="0" y="0"/>
                </a:moveTo>
                <a:lnTo>
                  <a:pt x="5208639" y="0"/>
                </a:lnTo>
                <a:lnTo>
                  <a:pt x="5208639" y="4616156"/>
                </a:lnTo>
                <a:lnTo>
                  <a:pt x="0" y="46161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744458" y="9107031"/>
            <a:ext cx="4461217" cy="3953753"/>
          </a:xfrm>
          <a:custGeom>
            <a:avLst/>
            <a:gdLst/>
            <a:ahLst/>
            <a:cxnLst/>
            <a:rect l="l" t="t" r="r" b="b"/>
            <a:pathLst>
              <a:path w="4461217" h="3953753">
                <a:moveTo>
                  <a:pt x="4461216" y="0"/>
                </a:moveTo>
                <a:lnTo>
                  <a:pt x="0" y="0"/>
                </a:lnTo>
                <a:lnTo>
                  <a:pt x="0" y="3953754"/>
                </a:lnTo>
                <a:lnTo>
                  <a:pt x="4461216" y="3953754"/>
                </a:lnTo>
                <a:lnTo>
                  <a:pt x="446121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61530" y="-3376156"/>
            <a:ext cx="7810807" cy="5633545"/>
          </a:xfrm>
          <a:custGeom>
            <a:avLst/>
            <a:gdLst/>
            <a:ahLst/>
            <a:cxnLst/>
            <a:rect l="l" t="t" r="r" b="b"/>
            <a:pathLst>
              <a:path w="7810807" h="5633545">
                <a:moveTo>
                  <a:pt x="0" y="0"/>
                </a:moveTo>
                <a:lnTo>
                  <a:pt x="7810807" y="0"/>
                </a:lnTo>
                <a:lnTo>
                  <a:pt x="7810807" y="5633545"/>
                </a:lnTo>
                <a:lnTo>
                  <a:pt x="0" y="563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17200" y="3221021"/>
            <a:ext cx="13053600" cy="420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628B29"/>
                </a:solidFill>
                <a:latin typeface="Arial" panose="020B0604020202020204" pitchFamily="34" charset="0"/>
                <a:ea typeface="Garet Bold"/>
                <a:cs typeface="Arial" panose="020B0604020202020204" pitchFamily="34" charset="0"/>
                <a:sym typeface="Garet Bold"/>
              </a:rPr>
              <a:t>EM XIN CHÂN THÀNH CÁM ƠN QUÝ THẦY, CÔ ĐÃ LẮNG NGHE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2051835" y="-1154572"/>
            <a:ext cx="6428667" cy="5524635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3248" y="0"/>
              <a:ext cx="806303" cy="698500"/>
            </a:xfrm>
            <a:custGeom>
              <a:avLst/>
              <a:gdLst/>
              <a:ahLst/>
              <a:cxnLst/>
              <a:rect l="l" t="t" r="r" b="b"/>
              <a:pathLst>
                <a:path w="806303" h="698500">
                  <a:moveTo>
                    <a:pt x="803496" y="359659"/>
                  </a:moveTo>
                  <a:lnTo>
                    <a:pt x="612408" y="688091"/>
                  </a:lnTo>
                  <a:cubicBezTo>
                    <a:pt x="608659" y="694535"/>
                    <a:pt x="601765" y="698500"/>
                    <a:pt x="594309" y="698500"/>
                  </a:cubicBezTo>
                  <a:lnTo>
                    <a:pt x="211995" y="698500"/>
                  </a:lnTo>
                  <a:cubicBezTo>
                    <a:pt x="204539" y="698500"/>
                    <a:pt x="197645" y="694535"/>
                    <a:pt x="193896" y="688091"/>
                  </a:cubicBezTo>
                  <a:lnTo>
                    <a:pt x="2808" y="359659"/>
                  </a:lnTo>
                  <a:cubicBezTo>
                    <a:pt x="-935" y="353225"/>
                    <a:pt x="-935" y="345275"/>
                    <a:pt x="2808" y="338841"/>
                  </a:cubicBezTo>
                  <a:lnTo>
                    <a:pt x="193896" y="10409"/>
                  </a:lnTo>
                  <a:cubicBezTo>
                    <a:pt x="197645" y="3965"/>
                    <a:pt x="204539" y="0"/>
                    <a:pt x="211995" y="0"/>
                  </a:cubicBezTo>
                  <a:lnTo>
                    <a:pt x="594309" y="0"/>
                  </a:lnTo>
                  <a:cubicBezTo>
                    <a:pt x="601765" y="0"/>
                    <a:pt x="608659" y="3965"/>
                    <a:pt x="612408" y="10409"/>
                  </a:cubicBezTo>
                  <a:lnTo>
                    <a:pt x="803496" y="338841"/>
                  </a:lnTo>
                  <a:cubicBezTo>
                    <a:pt x="807239" y="345275"/>
                    <a:pt x="807239" y="353225"/>
                    <a:pt x="803496" y="359659"/>
                  </a:cubicBezTo>
                  <a:close/>
                </a:path>
              </a:pathLst>
            </a:custGeom>
            <a:blipFill>
              <a:blip r:embed="rId8"/>
              <a:stretch>
                <a:fillRect l="-14952" r="-1495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5056139" y="7160883"/>
            <a:ext cx="3687861" cy="3169255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5663" y="0"/>
              <a:ext cx="801475" cy="698500"/>
            </a:xfrm>
            <a:custGeom>
              <a:avLst/>
              <a:gdLst/>
              <a:ahLst/>
              <a:cxnLst/>
              <a:rect l="l" t="t" r="r" b="b"/>
              <a:pathLst>
                <a:path w="801475" h="698500">
                  <a:moveTo>
                    <a:pt x="796580" y="367395"/>
                  </a:moveTo>
                  <a:lnTo>
                    <a:pt x="614494" y="680355"/>
                  </a:lnTo>
                  <a:cubicBezTo>
                    <a:pt x="607958" y="691589"/>
                    <a:pt x="595941" y="698500"/>
                    <a:pt x="582944" y="698500"/>
                  </a:cubicBezTo>
                  <a:lnTo>
                    <a:pt x="218530" y="698500"/>
                  </a:lnTo>
                  <a:cubicBezTo>
                    <a:pt x="205533" y="698500"/>
                    <a:pt x="193516" y="691589"/>
                    <a:pt x="186980" y="680355"/>
                  </a:cubicBezTo>
                  <a:lnTo>
                    <a:pt x="4894" y="367395"/>
                  </a:lnTo>
                  <a:cubicBezTo>
                    <a:pt x="-1632" y="356179"/>
                    <a:pt x="-1632" y="342321"/>
                    <a:pt x="4894" y="331105"/>
                  </a:cubicBezTo>
                  <a:lnTo>
                    <a:pt x="186980" y="18145"/>
                  </a:lnTo>
                  <a:cubicBezTo>
                    <a:pt x="193516" y="6911"/>
                    <a:pt x="205533" y="0"/>
                    <a:pt x="218530" y="0"/>
                  </a:cubicBezTo>
                  <a:lnTo>
                    <a:pt x="582944" y="0"/>
                  </a:lnTo>
                  <a:cubicBezTo>
                    <a:pt x="595941" y="0"/>
                    <a:pt x="607958" y="6911"/>
                    <a:pt x="614494" y="18145"/>
                  </a:cubicBezTo>
                  <a:lnTo>
                    <a:pt x="796580" y="331105"/>
                  </a:lnTo>
                  <a:cubicBezTo>
                    <a:pt x="803106" y="342321"/>
                    <a:pt x="803106" y="356179"/>
                    <a:pt x="796580" y="367395"/>
                  </a:cubicBezTo>
                  <a:close/>
                </a:path>
              </a:pathLst>
            </a:custGeom>
            <a:blipFill>
              <a:blip r:embed="rId9"/>
              <a:stretch>
                <a:fillRect l="-15323" r="-15323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2" name="Freeform 12"/>
          <p:cNvSpPr/>
          <p:nvPr/>
        </p:nvSpPr>
        <p:spPr>
          <a:xfrm>
            <a:off x="1605405" y="7620582"/>
            <a:ext cx="255635" cy="328061"/>
          </a:xfrm>
          <a:custGeom>
            <a:avLst/>
            <a:gdLst/>
            <a:ahLst/>
            <a:cxnLst/>
            <a:rect l="l" t="t" r="r" b="b"/>
            <a:pathLst>
              <a:path w="255635" h="328061">
                <a:moveTo>
                  <a:pt x="0" y="0"/>
                </a:moveTo>
                <a:lnTo>
                  <a:pt x="255635" y="0"/>
                </a:lnTo>
                <a:lnTo>
                  <a:pt x="255635" y="328061"/>
                </a:lnTo>
                <a:lnTo>
                  <a:pt x="0" y="328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136012"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845674" y="7620582"/>
            <a:ext cx="89046" cy="328061"/>
          </a:xfrm>
          <a:custGeom>
            <a:avLst/>
            <a:gdLst/>
            <a:ahLst/>
            <a:cxnLst/>
            <a:rect l="l" t="t" r="r" b="b"/>
            <a:pathLst>
              <a:path w="89046" h="328061">
                <a:moveTo>
                  <a:pt x="89047" y="0"/>
                </a:moveTo>
                <a:lnTo>
                  <a:pt x="0" y="0"/>
                </a:lnTo>
                <a:lnTo>
                  <a:pt x="0" y="328061"/>
                </a:lnTo>
                <a:lnTo>
                  <a:pt x="89047" y="328061"/>
                </a:lnTo>
                <a:lnTo>
                  <a:pt x="8904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57754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91292" y="6575273"/>
            <a:ext cx="357542" cy="284246"/>
          </a:xfrm>
          <a:custGeom>
            <a:avLst/>
            <a:gdLst/>
            <a:ahLst/>
            <a:cxnLst/>
            <a:rect l="l" t="t" r="r" b="b"/>
            <a:pathLst>
              <a:path w="357542" h="284246">
                <a:moveTo>
                  <a:pt x="0" y="0"/>
                </a:moveTo>
                <a:lnTo>
                  <a:pt x="357542" y="0"/>
                </a:lnTo>
                <a:lnTo>
                  <a:pt x="357542" y="284246"/>
                </a:lnTo>
                <a:lnTo>
                  <a:pt x="0" y="2842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2167321">
            <a:off x="6957543" y="7630955"/>
            <a:ext cx="1203699" cy="1578622"/>
          </a:xfrm>
          <a:custGeom>
            <a:avLst/>
            <a:gdLst/>
            <a:ahLst/>
            <a:cxnLst/>
            <a:rect l="l" t="t" r="r" b="b"/>
            <a:pathLst>
              <a:path w="1203699" h="1578622">
                <a:moveTo>
                  <a:pt x="0" y="0"/>
                </a:moveTo>
                <a:lnTo>
                  <a:pt x="1203699" y="0"/>
                </a:lnTo>
                <a:lnTo>
                  <a:pt x="1203699" y="1578623"/>
                </a:lnTo>
                <a:lnTo>
                  <a:pt x="0" y="157862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744458" y="7962591"/>
            <a:ext cx="623362" cy="636084"/>
          </a:xfrm>
          <a:custGeom>
            <a:avLst/>
            <a:gdLst/>
            <a:ahLst/>
            <a:cxnLst/>
            <a:rect l="l" t="t" r="r" b="b"/>
            <a:pathLst>
              <a:path w="623362" h="636084">
                <a:moveTo>
                  <a:pt x="0" y="0"/>
                </a:moveTo>
                <a:lnTo>
                  <a:pt x="623362" y="0"/>
                </a:lnTo>
                <a:lnTo>
                  <a:pt x="623362" y="636084"/>
                </a:lnTo>
                <a:lnTo>
                  <a:pt x="0" y="63608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>
            <a:off x="-2546615" y="3526723"/>
            <a:ext cx="3709113" cy="3709113"/>
          </a:xfrm>
          <a:prstGeom prst="line">
            <a:avLst/>
          </a:prstGeom>
          <a:ln w="38100" cap="rnd">
            <a:solidFill>
              <a:srgbClr val="2431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15381290" y="8974525"/>
            <a:ext cx="1299004" cy="1299004"/>
          </a:xfrm>
          <a:prstGeom prst="line">
            <a:avLst/>
          </a:prstGeom>
          <a:ln w="38100" cap="rnd">
            <a:solidFill>
              <a:srgbClr val="2431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1"/>
          <p:cNvSpPr/>
          <p:nvPr/>
        </p:nvSpPr>
        <p:spPr>
          <a:xfrm>
            <a:off x="3775679" y="665082"/>
            <a:ext cx="1744707" cy="1744707"/>
          </a:xfrm>
          <a:custGeom>
            <a:avLst/>
            <a:gdLst/>
            <a:ahLst/>
            <a:cxnLst/>
            <a:rect l="l" t="t" r="r" b="b"/>
            <a:pathLst>
              <a:path w="1744707" h="1744707">
                <a:moveTo>
                  <a:pt x="0" y="0"/>
                </a:moveTo>
                <a:lnTo>
                  <a:pt x="1744707" y="0"/>
                </a:lnTo>
                <a:lnTo>
                  <a:pt x="1744707" y="1744707"/>
                </a:lnTo>
                <a:lnTo>
                  <a:pt x="0" y="174470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6670701" y="722232"/>
            <a:ext cx="657531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5"/>
              </a:lnSpc>
            </a:pPr>
            <a:r>
              <a:rPr lang="en-US" sz="3532" b="1">
                <a:solidFill>
                  <a:srgbClr val="013483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TRƯỜNG ĐẠI HỌC TRÀ VINH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74716" y="1382352"/>
            <a:ext cx="6394857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2"/>
              </a:lnSpc>
            </a:pPr>
            <a:r>
              <a:rPr lang="en-US" sz="2771" b="1">
                <a:solidFill>
                  <a:srgbClr val="013483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TRƯỜNG KỸ THUẬT VÀ CÔNG NGHỆ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24378" y="1929090"/>
            <a:ext cx="5533450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32"/>
              </a:lnSpc>
              <a:spcBef>
                <a:spcPct val="0"/>
              </a:spcBef>
            </a:pPr>
            <a:r>
              <a:rPr lang="en-US" sz="2771" b="1" u="none" strike="noStrike">
                <a:solidFill>
                  <a:srgbClr val="013483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KHOA CÔNG NGHỆ THÔNG TIN</a:t>
            </a:r>
          </a:p>
        </p:txBody>
      </p:sp>
      <p:sp>
        <p:nvSpPr>
          <p:cNvPr id="25" name="Freeform 25"/>
          <p:cNvSpPr/>
          <p:nvPr/>
        </p:nvSpPr>
        <p:spPr>
          <a:xfrm flipH="1" flipV="1">
            <a:off x="15046007" y="-175543"/>
            <a:ext cx="3953929" cy="3504170"/>
          </a:xfrm>
          <a:custGeom>
            <a:avLst/>
            <a:gdLst/>
            <a:ahLst/>
            <a:cxnLst/>
            <a:rect l="l" t="t" r="r" b="b"/>
            <a:pathLst>
              <a:path w="3953929" h="3504170">
                <a:moveTo>
                  <a:pt x="3953929" y="3504170"/>
                </a:moveTo>
                <a:lnTo>
                  <a:pt x="0" y="3504170"/>
                </a:lnTo>
                <a:lnTo>
                  <a:pt x="0" y="0"/>
                </a:lnTo>
                <a:lnTo>
                  <a:pt x="3953929" y="0"/>
                </a:lnTo>
                <a:lnTo>
                  <a:pt x="3953929" y="350417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6"/>
          <p:cNvSpPr/>
          <p:nvPr/>
        </p:nvSpPr>
        <p:spPr>
          <a:xfrm>
            <a:off x="11716555" y="-2817178"/>
            <a:ext cx="3709113" cy="3709113"/>
          </a:xfrm>
          <a:prstGeom prst="line">
            <a:avLst/>
          </a:prstGeom>
          <a:ln w="38100" cap="rnd">
            <a:solidFill>
              <a:srgbClr val="24312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6331" y="1622620"/>
            <a:ext cx="6602491" cy="951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2"/>
              </a:lnSpc>
            </a:pPr>
            <a:r>
              <a:rPr lang="en-US" sz="656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NỘI DUNG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94286" y="3931107"/>
            <a:ext cx="714971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3999" spc="-63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1. Lý do lựa chọn đề tài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94286" y="5177612"/>
            <a:ext cx="6023403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3999" spc="-63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2. Mục tiêu nghiên cứu</a:t>
            </a:r>
          </a:p>
        </p:txBody>
      </p:sp>
      <p:sp>
        <p:nvSpPr>
          <p:cNvPr id="5" name="Freeform 5"/>
          <p:cNvSpPr/>
          <p:nvPr/>
        </p:nvSpPr>
        <p:spPr>
          <a:xfrm>
            <a:off x="1502135" y="7944961"/>
            <a:ext cx="8895617" cy="6415964"/>
          </a:xfrm>
          <a:custGeom>
            <a:avLst/>
            <a:gdLst/>
            <a:ahLst/>
            <a:cxnLst/>
            <a:rect l="l" t="t" r="r" b="b"/>
            <a:pathLst>
              <a:path w="8895617" h="6415964">
                <a:moveTo>
                  <a:pt x="0" y="0"/>
                </a:moveTo>
                <a:lnTo>
                  <a:pt x="8895617" y="0"/>
                </a:lnTo>
                <a:lnTo>
                  <a:pt x="8895617" y="6415963"/>
                </a:lnTo>
                <a:lnTo>
                  <a:pt x="0" y="6415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94286" y="6424117"/>
            <a:ext cx="6846532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3999" spc="-63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3. Phương pháp nghiên cứu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27288" y="3652650"/>
            <a:ext cx="6709635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-63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4. Cài đặt và triển khai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55863" y="5030600"/>
            <a:ext cx="7849568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3999" spc="-63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KẾT LUẬN</a:t>
            </a:r>
          </a:p>
        </p:txBody>
      </p:sp>
      <p:sp>
        <p:nvSpPr>
          <p:cNvPr id="9" name="Freeform 9"/>
          <p:cNvSpPr/>
          <p:nvPr/>
        </p:nvSpPr>
        <p:spPr>
          <a:xfrm rot="2700000">
            <a:off x="11862416" y="1470965"/>
            <a:ext cx="8429047" cy="1185230"/>
          </a:xfrm>
          <a:custGeom>
            <a:avLst/>
            <a:gdLst/>
            <a:ahLst/>
            <a:cxnLst/>
            <a:rect l="l" t="t" r="r" b="b"/>
            <a:pathLst>
              <a:path w="8429047" h="1185230">
                <a:moveTo>
                  <a:pt x="0" y="0"/>
                </a:moveTo>
                <a:lnTo>
                  <a:pt x="8429047" y="0"/>
                </a:lnTo>
                <a:lnTo>
                  <a:pt x="8429047" y="1185229"/>
                </a:lnTo>
                <a:lnTo>
                  <a:pt x="0" y="1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013" t="-37430" r="-152728" b="-215257"/>
            </a:stretch>
          </a:blipFill>
        </p:spPr>
      </p:sp>
      <p:sp>
        <p:nvSpPr>
          <p:cNvPr id="10" name="Freeform 10"/>
          <p:cNvSpPr/>
          <p:nvPr/>
        </p:nvSpPr>
        <p:spPr>
          <a:xfrm rot="2700000">
            <a:off x="-3418061" y="9665349"/>
            <a:ext cx="8554494" cy="3170693"/>
          </a:xfrm>
          <a:custGeom>
            <a:avLst/>
            <a:gdLst/>
            <a:ahLst/>
            <a:cxnLst/>
            <a:rect l="l" t="t" r="r" b="b"/>
            <a:pathLst>
              <a:path w="8554494" h="3170693">
                <a:moveTo>
                  <a:pt x="0" y="0"/>
                </a:moveTo>
                <a:lnTo>
                  <a:pt x="8554494" y="0"/>
                </a:lnTo>
                <a:lnTo>
                  <a:pt x="8554494" y="3170693"/>
                </a:lnTo>
                <a:lnTo>
                  <a:pt x="0" y="31706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060" t="-13689" r="-147240" b="-15302"/>
            </a:stretch>
          </a:blipFill>
        </p:spPr>
      </p:sp>
      <p:sp>
        <p:nvSpPr>
          <p:cNvPr id="11" name="Freeform 11"/>
          <p:cNvSpPr/>
          <p:nvPr/>
        </p:nvSpPr>
        <p:spPr>
          <a:xfrm flipH="1" flipV="1">
            <a:off x="15046007" y="-175543"/>
            <a:ext cx="3953929" cy="3504170"/>
          </a:xfrm>
          <a:custGeom>
            <a:avLst/>
            <a:gdLst/>
            <a:ahLst/>
            <a:cxnLst/>
            <a:rect l="l" t="t" r="r" b="b"/>
            <a:pathLst>
              <a:path w="3953929" h="3504170">
                <a:moveTo>
                  <a:pt x="3953929" y="3504170"/>
                </a:moveTo>
                <a:lnTo>
                  <a:pt x="0" y="3504170"/>
                </a:lnTo>
                <a:lnTo>
                  <a:pt x="0" y="0"/>
                </a:lnTo>
                <a:lnTo>
                  <a:pt x="3953929" y="0"/>
                </a:lnTo>
                <a:lnTo>
                  <a:pt x="3953929" y="350417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167321">
            <a:off x="14874201" y="7652472"/>
            <a:ext cx="982802" cy="1288921"/>
          </a:xfrm>
          <a:custGeom>
            <a:avLst/>
            <a:gdLst/>
            <a:ahLst/>
            <a:cxnLst/>
            <a:rect l="l" t="t" r="r" b="b"/>
            <a:pathLst>
              <a:path w="982802" h="1288921">
                <a:moveTo>
                  <a:pt x="0" y="0"/>
                </a:moveTo>
                <a:lnTo>
                  <a:pt x="982802" y="0"/>
                </a:lnTo>
                <a:lnTo>
                  <a:pt x="982802" y="1288921"/>
                </a:lnTo>
                <a:lnTo>
                  <a:pt x="0" y="12889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167321">
            <a:off x="9346669" y="1505640"/>
            <a:ext cx="850857" cy="1115879"/>
          </a:xfrm>
          <a:custGeom>
            <a:avLst/>
            <a:gdLst/>
            <a:ahLst/>
            <a:cxnLst/>
            <a:rect l="l" t="t" r="r" b="b"/>
            <a:pathLst>
              <a:path w="850857" h="1115879">
                <a:moveTo>
                  <a:pt x="0" y="0"/>
                </a:moveTo>
                <a:lnTo>
                  <a:pt x="850858" y="0"/>
                </a:lnTo>
                <a:lnTo>
                  <a:pt x="850858" y="1115879"/>
                </a:lnTo>
                <a:lnTo>
                  <a:pt x="0" y="1115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33202" y="3892948"/>
            <a:ext cx="508670" cy="513198"/>
          </a:xfrm>
          <a:custGeom>
            <a:avLst/>
            <a:gdLst/>
            <a:ahLst/>
            <a:cxnLst/>
            <a:rect l="l" t="t" r="r" b="b"/>
            <a:pathLst>
              <a:path w="508670" h="513198">
                <a:moveTo>
                  <a:pt x="0" y="0"/>
                </a:moveTo>
                <a:lnTo>
                  <a:pt x="508670" y="0"/>
                </a:lnTo>
                <a:lnTo>
                  <a:pt x="508670" y="513198"/>
                </a:lnTo>
                <a:lnTo>
                  <a:pt x="0" y="513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31190" t="-128993" r="-130833" b="-129836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30384" y="3992394"/>
            <a:ext cx="314306" cy="314306"/>
          </a:xfrm>
          <a:custGeom>
            <a:avLst/>
            <a:gdLst/>
            <a:ahLst/>
            <a:cxnLst/>
            <a:rect l="l" t="t" r="r" b="b"/>
            <a:pathLst>
              <a:path w="314306" h="314306">
                <a:moveTo>
                  <a:pt x="0" y="0"/>
                </a:moveTo>
                <a:lnTo>
                  <a:pt x="314306" y="0"/>
                </a:lnTo>
                <a:lnTo>
                  <a:pt x="314306" y="314306"/>
                </a:lnTo>
                <a:lnTo>
                  <a:pt x="0" y="3143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33202" y="5139453"/>
            <a:ext cx="508670" cy="513198"/>
          </a:xfrm>
          <a:custGeom>
            <a:avLst/>
            <a:gdLst/>
            <a:ahLst/>
            <a:cxnLst/>
            <a:rect l="l" t="t" r="r" b="b"/>
            <a:pathLst>
              <a:path w="508670" h="513198">
                <a:moveTo>
                  <a:pt x="0" y="0"/>
                </a:moveTo>
                <a:lnTo>
                  <a:pt x="508670" y="0"/>
                </a:lnTo>
                <a:lnTo>
                  <a:pt x="508670" y="513198"/>
                </a:lnTo>
                <a:lnTo>
                  <a:pt x="0" y="513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31190" t="-128993" r="-130833" b="-129836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30384" y="5238899"/>
            <a:ext cx="314306" cy="314306"/>
          </a:xfrm>
          <a:custGeom>
            <a:avLst/>
            <a:gdLst/>
            <a:ahLst/>
            <a:cxnLst/>
            <a:rect l="l" t="t" r="r" b="b"/>
            <a:pathLst>
              <a:path w="314306" h="314306">
                <a:moveTo>
                  <a:pt x="0" y="0"/>
                </a:moveTo>
                <a:lnTo>
                  <a:pt x="314306" y="0"/>
                </a:lnTo>
                <a:lnTo>
                  <a:pt x="314306" y="314306"/>
                </a:lnTo>
                <a:lnTo>
                  <a:pt x="0" y="3143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33202" y="6385958"/>
            <a:ext cx="508670" cy="513198"/>
          </a:xfrm>
          <a:custGeom>
            <a:avLst/>
            <a:gdLst/>
            <a:ahLst/>
            <a:cxnLst/>
            <a:rect l="l" t="t" r="r" b="b"/>
            <a:pathLst>
              <a:path w="508670" h="513198">
                <a:moveTo>
                  <a:pt x="0" y="0"/>
                </a:moveTo>
                <a:lnTo>
                  <a:pt x="508670" y="0"/>
                </a:lnTo>
                <a:lnTo>
                  <a:pt x="508670" y="513198"/>
                </a:lnTo>
                <a:lnTo>
                  <a:pt x="0" y="513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31190" t="-128993" r="-130833" b="-129836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30384" y="6485404"/>
            <a:ext cx="314306" cy="314306"/>
          </a:xfrm>
          <a:custGeom>
            <a:avLst/>
            <a:gdLst/>
            <a:ahLst/>
            <a:cxnLst/>
            <a:rect l="l" t="t" r="r" b="b"/>
            <a:pathLst>
              <a:path w="314306" h="314306">
                <a:moveTo>
                  <a:pt x="0" y="0"/>
                </a:moveTo>
                <a:lnTo>
                  <a:pt x="314306" y="0"/>
                </a:lnTo>
                <a:lnTo>
                  <a:pt x="314306" y="314306"/>
                </a:lnTo>
                <a:lnTo>
                  <a:pt x="0" y="3143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099543" y="3746889"/>
            <a:ext cx="508670" cy="513198"/>
          </a:xfrm>
          <a:custGeom>
            <a:avLst/>
            <a:gdLst/>
            <a:ahLst/>
            <a:cxnLst/>
            <a:rect l="l" t="t" r="r" b="b"/>
            <a:pathLst>
              <a:path w="508670" h="513198">
                <a:moveTo>
                  <a:pt x="0" y="0"/>
                </a:moveTo>
                <a:lnTo>
                  <a:pt x="508670" y="0"/>
                </a:lnTo>
                <a:lnTo>
                  <a:pt x="508670" y="513197"/>
                </a:lnTo>
                <a:lnTo>
                  <a:pt x="0" y="5131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31190" t="-128993" r="-130833" b="-129836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196725" y="3846334"/>
            <a:ext cx="314306" cy="314306"/>
          </a:xfrm>
          <a:custGeom>
            <a:avLst/>
            <a:gdLst/>
            <a:ahLst/>
            <a:cxnLst/>
            <a:rect l="l" t="t" r="r" b="b"/>
            <a:pathLst>
              <a:path w="314306" h="314306">
                <a:moveTo>
                  <a:pt x="0" y="0"/>
                </a:moveTo>
                <a:lnTo>
                  <a:pt x="314306" y="0"/>
                </a:lnTo>
                <a:lnTo>
                  <a:pt x="314306" y="314307"/>
                </a:lnTo>
                <a:lnTo>
                  <a:pt x="0" y="3143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099543" y="4992441"/>
            <a:ext cx="508670" cy="513198"/>
          </a:xfrm>
          <a:custGeom>
            <a:avLst/>
            <a:gdLst/>
            <a:ahLst/>
            <a:cxnLst/>
            <a:rect l="l" t="t" r="r" b="b"/>
            <a:pathLst>
              <a:path w="508670" h="513198">
                <a:moveTo>
                  <a:pt x="0" y="0"/>
                </a:moveTo>
                <a:lnTo>
                  <a:pt x="508670" y="0"/>
                </a:lnTo>
                <a:lnTo>
                  <a:pt x="508670" y="513198"/>
                </a:lnTo>
                <a:lnTo>
                  <a:pt x="0" y="513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31190" t="-128993" r="-130833" b="-129836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196725" y="5091887"/>
            <a:ext cx="314306" cy="314306"/>
          </a:xfrm>
          <a:custGeom>
            <a:avLst/>
            <a:gdLst/>
            <a:ahLst/>
            <a:cxnLst/>
            <a:rect l="l" t="t" r="r" b="b"/>
            <a:pathLst>
              <a:path w="314306" h="314306">
                <a:moveTo>
                  <a:pt x="0" y="0"/>
                </a:moveTo>
                <a:lnTo>
                  <a:pt x="314306" y="0"/>
                </a:lnTo>
                <a:lnTo>
                  <a:pt x="314306" y="314306"/>
                </a:lnTo>
                <a:lnTo>
                  <a:pt x="0" y="3143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AutoShape 24"/>
          <p:cNvSpPr/>
          <p:nvPr/>
        </p:nvSpPr>
        <p:spPr>
          <a:xfrm>
            <a:off x="13167923" y="533133"/>
            <a:ext cx="3709113" cy="3709113"/>
          </a:xfrm>
          <a:prstGeom prst="line">
            <a:avLst/>
          </a:prstGeom>
          <a:ln w="38100" cap="rnd">
            <a:solidFill>
              <a:srgbClr val="24312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5643" y="-2100906"/>
            <a:ext cx="6833434" cy="4928614"/>
          </a:xfrm>
          <a:custGeom>
            <a:avLst/>
            <a:gdLst/>
            <a:ahLst/>
            <a:cxnLst/>
            <a:rect l="l" t="t" r="r" b="b"/>
            <a:pathLst>
              <a:path w="6833434" h="4928614">
                <a:moveTo>
                  <a:pt x="0" y="0"/>
                </a:moveTo>
                <a:lnTo>
                  <a:pt x="6833433" y="0"/>
                </a:lnTo>
                <a:lnTo>
                  <a:pt x="6833433" y="4928614"/>
                </a:lnTo>
                <a:lnTo>
                  <a:pt x="0" y="4928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7643180" y="2963485"/>
            <a:ext cx="19186590" cy="2249000"/>
          </a:xfrm>
          <a:custGeom>
            <a:avLst/>
            <a:gdLst/>
            <a:ahLst/>
            <a:cxnLst/>
            <a:rect l="l" t="t" r="r" b="b"/>
            <a:pathLst>
              <a:path w="19186590" h="2249000">
                <a:moveTo>
                  <a:pt x="0" y="0"/>
                </a:moveTo>
                <a:lnTo>
                  <a:pt x="19186590" y="0"/>
                </a:lnTo>
                <a:lnTo>
                  <a:pt x="19186590" y="2249000"/>
                </a:lnTo>
                <a:lnTo>
                  <a:pt x="0" y="224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61025"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290637" y="-256400"/>
            <a:ext cx="5299921" cy="4697055"/>
          </a:xfrm>
          <a:custGeom>
            <a:avLst/>
            <a:gdLst/>
            <a:ahLst/>
            <a:cxnLst/>
            <a:rect l="l" t="t" r="r" b="b"/>
            <a:pathLst>
              <a:path w="5299921" h="4697055">
                <a:moveTo>
                  <a:pt x="5299921" y="4697055"/>
                </a:moveTo>
                <a:lnTo>
                  <a:pt x="0" y="4697055"/>
                </a:lnTo>
                <a:lnTo>
                  <a:pt x="0" y="0"/>
                </a:lnTo>
                <a:lnTo>
                  <a:pt x="5299921" y="0"/>
                </a:lnTo>
                <a:lnTo>
                  <a:pt x="5299921" y="469705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1120960" y="291155"/>
            <a:ext cx="1865648" cy="1865648"/>
          </a:xfrm>
          <a:prstGeom prst="line">
            <a:avLst/>
          </a:prstGeom>
          <a:ln w="38100" cap="rnd">
            <a:solidFill>
              <a:srgbClr val="2431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486920" y="2092127"/>
            <a:ext cx="2743930" cy="2291181"/>
          </a:xfrm>
          <a:custGeom>
            <a:avLst/>
            <a:gdLst/>
            <a:ahLst/>
            <a:cxnLst/>
            <a:rect l="l" t="t" r="r" b="b"/>
            <a:pathLst>
              <a:path w="2743930" h="2291181">
                <a:moveTo>
                  <a:pt x="0" y="0"/>
                </a:moveTo>
                <a:lnTo>
                  <a:pt x="2743930" y="0"/>
                </a:lnTo>
                <a:lnTo>
                  <a:pt x="2743930" y="2291182"/>
                </a:lnTo>
                <a:lnTo>
                  <a:pt x="0" y="22911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80925" y="4486730"/>
            <a:ext cx="3820155" cy="2590760"/>
          </a:xfrm>
          <a:custGeom>
            <a:avLst/>
            <a:gdLst/>
            <a:ahLst/>
            <a:cxnLst/>
            <a:rect l="l" t="t" r="r" b="b"/>
            <a:pathLst>
              <a:path w="3820155" h="2590760">
                <a:moveTo>
                  <a:pt x="0" y="0"/>
                </a:moveTo>
                <a:lnTo>
                  <a:pt x="3820155" y="0"/>
                </a:lnTo>
                <a:lnTo>
                  <a:pt x="3820155" y="2590760"/>
                </a:lnTo>
                <a:lnTo>
                  <a:pt x="0" y="2590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486920" y="6856117"/>
            <a:ext cx="3564964" cy="3214949"/>
          </a:xfrm>
          <a:custGeom>
            <a:avLst/>
            <a:gdLst/>
            <a:ahLst/>
            <a:cxnLst/>
            <a:rect l="l" t="t" r="r" b="b"/>
            <a:pathLst>
              <a:path w="3564964" h="3214949">
                <a:moveTo>
                  <a:pt x="0" y="0"/>
                </a:moveTo>
                <a:lnTo>
                  <a:pt x="3564964" y="0"/>
                </a:lnTo>
                <a:lnTo>
                  <a:pt x="3564964" y="3214950"/>
                </a:lnTo>
                <a:lnTo>
                  <a:pt x="0" y="32149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01747" y="593816"/>
            <a:ext cx="10092260" cy="1076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6563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1. Lý do lựa chọn đề tài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98487" y="2481639"/>
            <a:ext cx="7478090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Xu hướng tiêu dùng toàn cầu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98487" y="3092097"/>
            <a:ext cx="8793120" cy="79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499" spc="-39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Xu hướng “ăn sạch – sống khỏe” ngày càng được quan tâm do lo ngại về thực phẩm bẩn và các sản phẩm không rõ nguồn gốc.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86920" y="5026031"/>
            <a:ext cx="7478090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Thương mại điện tử phát triển mạnh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86920" y="5636488"/>
            <a:ext cx="8793120" cy="79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49"/>
              </a:lnSpc>
              <a:spcBef>
                <a:spcPct val="0"/>
              </a:spcBef>
            </a:pPr>
            <a:r>
              <a:rPr lang="en-US" sz="2499" u="none" strike="noStrike" spc="-39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Xu hướng mua sắm tiện lợi, an toàn thúc đẩy website thương mại điện tử trở thành kênh bán hàng chính.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58488" y="7502726"/>
            <a:ext cx="7478090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Ứng dụng kiến thức CNTT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58488" y="8113183"/>
            <a:ext cx="8793120" cy="123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49"/>
              </a:lnSpc>
              <a:spcBef>
                <a:spcPct val="0"/>
              </a:spcBef>
            </a:pPr>
            <a:r>
              <a:rPr lang="en-US" sz="2499" spc="-39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</a:t>
            </a:r>
            <a:r>
              <a:rPr lang="en-US" sz="2499" u="none" strike="noStrike" spc="-39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 dụng kiến thức Front-end (HTML, CSS, JavaScript) vào thực tế, đồng thời mang ý nghĩa xã hội khi góp phần đưa sản phẩm sạch đến người tiêu dùng.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06411" y="-3075665"/>
            <a:ext cx="8895617" cy="6415964"/>
          </a:xfrm>
          <a:custGeom>
            <a:avLst/>
            <a:gdLst/>
            <a:ahLst/>
            <a:cxnLst/>
            <a:rect l="l" t="t" r="r" b="b"/>
            <a:pathLst>
              <a:path w="8895617" h="6415964">
                <a:moveTo>
                  <a:pt x="0" y="0"/>
                </a:moveTo>
                <a:lnTo>
                  <a:pt x="8895617" y="0"/>
                </a:lnTo>
                <a:lnTo>
                  <a:pt x="8895617" y="6415963"/>
                </a:lnTo>
                <a:lnTo>
                  <a:pt x="0" y="6415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58395" y="7852582"/>
            <a:ext cx="6247392" cy="6161490"/>
          </a:xfrm>
          <a:custGeom>
            <a:avLst/>
            <a:gdLst/>
            <a:ahLst/>
            <a:cxnLst/>
            <a:rect l="l" t="t" r="r" b="b"/>
            <a:pathLst>
              <a:path w="6247392" h="6161490">
                <a:moveTo>
                  <a:pt x="0" y="0"/>
                </a:moveTo>
                <a:lnTo>
                  <a:pt x="6247392" y="0"/>
                </a:lnTo>
                <a:lnTo>
                  <a:pt x="6247392" y="6161490"/>
                </a:lnTo>
                <a:lnTo>
                  <a:pt x="0" y="6161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2974774" y="2989200"/>
            <a:ext cx="12218674" cy="4308600"/>
          </a:xfrm>
          <a:custGeom>
            <a:avLst/>
            <a:gdLst/>
            <a:ahLst/>
            <a:cxnLst/>
            <a:rect l="l" t="t" r="r" b="b"/>
            <a:pathLst>
              <a:path w="12218674" h="4308600">
                <a:moveTo>
                  <a:pt x="0" y="0"/>
                </a:moveTo>
                <a:lnTo>
                  <a:pt x="12218675" y="0"/>
                </a:lnTo>
                <a:lnTo>
                  <a:pt x="12218675" y="4308600"/>
                </a:lnTo>
                <a:lnTo>
                  <a:pt x="0" y="4308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86820"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2593678" y="6831391"/>
            <a:ext cx="6249108" cy="7298228"/>
          </a:xfrm>
          <a:custGeom>
            <a:avLst/>
            <a:gdLst/>
            <a:ahLst/>
            <a:cxnLst/>
            <a:rect l="l" t="t" r="r" b="b"/>
            <a:pathLst>
              <a:path w="6249108" h="7298228">
                <a:moveTo>
                  <a:pt x="6249107" y="0"/>
                </a:moveTo>
                <a:lnTo>
                  <a:pt x="0" y="0"/>
                </a:lnTo>
                <a:lnTo>
                  <a:pt x="0" y="7298228"/>
                </a:lnTo>
                <a:lnTo>
                  <a:pt x="6249107" y="7298228"/>
                </a:lnTo>
                <a:lnTo>
                  <a:pt x="624910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H="1">
            <a:off x="16673994" y="6658964"/>
            <a:ext cx="1782529" cy="1782529"/>
          </a:xfrm>
          <a:prstGeom prst="line">
            <a:avLst/>
          </a:prstGeom>
          <a:ln w="38100" cap="rnd">
            <a:solidFill>
              <a:srgbClr val="2431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891594" y="2386869"/>
            <a:ext cx="866337" cy="953430"/>
          </a:xfrm>
          <a:custGeom>
            <a:avLst/>
            <a:gdLst/>
            <a:ahLst/>
            <a:cxnLst/>
            <a:rect l="l" t="t" r="r" b="b"/>
            <a:pathLst>
              <a:path w="866337" h="953430">
                <a:moveTo>
                  <a:pt x="0" y="0"/>
                </a:moveTo>
                <a:lnTo>
                  <a:pt x="866337" y="0"/>
                </a:lnTo>
                <a:lnTo>
                  <a:pt x="866337" y="953429"/>
                </a:lnTo>
                <a:lnTo>
                  <a:pt x="0" y="9534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35718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601883"/>
            <a:ext cx="10092260" cy="1076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6563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2. Mục tiêu nghiên cứu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07198" y="2238109"/>
            <a:ext cx="7478090" cy="57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Thiết kế giao diện thân thiện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07198" y="2920582"/>
            <a:ext cx="10403821" cy="41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0"/>
              </a:lnSpc>
            </a:pPr>
            <a:r>
              <a:rPr lang="en-US" sz="2700" spc="-43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Tạo giao diện đẹp, dễ sử dụng, đáng tin cậy.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891594" y="4158302"/>
            <a:ext cx="866337" cy="953430"/>
          </a:xfrm>
          <a:custGeom>
            <a:avLst/>
            <a:gdLst/>
            <a:ahLst/>
            <a:cxnLst/>
            <a:rect l="l" t="t" r="r" b="b"/>
            <a:pathLst>
              <a:path w="866337" h="953430">
                <a:moveTo>
                  <a:pt x="0" y="0"/>
                </a:moveTo>
                <a:lnTo>
                  <a:pt x="866337" y="0"/>
                </a:lnTo>
                <a:lnTo>
                  <a:pt x="866337" y="953430"/>
                </a:lnTo>
                <a:lnTo>
                  <a:pt x="0" y="9534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357183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007198" y="4009542"/>
            <a:ext cx="7478090" cy="57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Tích hợp đầy đủ chức năng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07198" y="4692015"/>
            <a:ext cx="10041252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0"/>
              </a:lnSpc>
            </a:pPr>
            <a:r>
              <a:rPr lang="en-US" sz="2700" spc="-43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Xây dựng các chức năng thiết yếu của website thương mại điện tử: xem sản phẩm, tìm kiếm, giỏ hàng, liên hệ.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891594" y="6121088"/>
            <a:ext cx="866337" cy="953430"/>
          </a:xfrm>
          <a:custGeom>
            <a:avLst/>
            <a:gdLst/>
            <a:ahLst/>
            <a:cxnLst/>
            <a:rect l="l" t="t" r="r" b="b"/>
            <a:pathLst>
              <a:path w="866337" h="953430">
                <a:moveTo>
                  <a:pt x="0" y="0"/>
                </a:moveTo>
                <a:lnTo>
                  <a:pt x="866337" y="0"/>
                </a:lnTo>
                <a:lnTo>
                  <a:pt x="866337" y="953429"/>
                </a:lnTo>
                <a:lnTo>
                  <a:pt x="0" y="9534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35718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007198" y="5972328"/>
            <a:ext cx="7478090" cy="57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Rèn luyện kỹ năng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07198" y="6654801"/>
            <a:ext cx="8749598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0"/>
              </a:lnSpc>
            </a:pPr>
            <a:r>
              <a:rPr lang="en-US" sz="2700" spc="-43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Rèn luyện kỹ năng lập trình, thiết kế giao diện và phát triển </a:t>
            </a:r>
          </a:p>
          <a:p>
            <a:pPr algn="just">
              <a:lnSpc>
                <a:spcPts val="3510"/>
              </a:lnSpc>
            </a:pPr>
            <a:r>
              <a:rPr lang="en-US" sz="2700" spc="-43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website thương mại điện tử.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511533" y="-230177"/>
            <a:ext cx="3281595" cy="2908314"/>
          </a:xfrm>
          <a:custGeom>
            <a:avLst/>
            <a:gdLst/>
            <a:ahLst/>
            <a:cxnLst/>
            <a:rect l="l" t="t" r="r" b="b"/>
            <a:pathLst>
              <a:path w="3281595" h="2908314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152368"/>
            <a:ext cx="3269910" cy="176223"/>
          </a:xfrm>
          <a:custGeom>
            <a:avLst/>
            <a:gdLst/>
            <a:ahLst/>
            <a:cxnLst/>
            <a:rect l="l" t="t" r="r" b="b"/>
            <a:pathLst>
              <a:path w="3269910" h="176223">
                <a:moveTo>
                  <a:pt x="0" y="0"/>
                </a:moveTo>
                <a:lnTo>
                  <a:pt x="3269910" y="0"/>
                </a:lnTo>
                <a:lnTo>
                  <a:pt x="3269910" y="176223"/>
                </a:lnTo>
                <a:lnTo>
                  <a:pt x="0" y="176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804841"/>
            <a:ext cx="8539240" cy="4931411"/>
          </a:xfrm>
          <a:custGeom>
            <a:avLst/>
            <a:gdLst/>
            <a:ahLst/>
            <a:cxnLst/>
            <a:rect l="l" t="t" r="r" b="b"/>
            <a:pathLst>
              <a:path w="8539240" h="4931411">
                <a:moveTo>
                  <a:pt x="0" y="0"/>
                </a:moveTo>
                <a:lnTo>
                  <a:pt x="8539240" y="0"/>
                </a:lnTo>
                <a:lnTo>
                  <a:pt x="8539240" y="4931411"/>
                </a:lnTo>
                <a:lnTo>
                  <a:pt x="0" y="4931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56364" y="3328591"/>
            <a:ext cx="745291" cy="1226817"/>
          </a:xfrm>
          <a:custGeom>
            <a:avLst/>
            <a:gdLst/>
            <a:ahLst/>
            <a:cxnLst/>
            <a:rect l="l" t="t" r="r" b="b"/>
            <a:pathLst>
              <a:path w="745291" h="1226817">
                <a:moveTo>
                  <a:pt x="0" y="0"/>
                </a:moveTo>
                <a:lnTo>
                  <a:pt x="745291" y="0"/>
                </a:lnTo>
                <a:lnTo>
                  <a:pt x="745291" y="1226817"/>
                </a:lnTo>
                <a:lnTo>
                  <a:pt x="0" y="1226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37990" y="89291"/>
            <a:ext cx="11832479" cy="1076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6563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3. Phương pháp nghiên cứu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31764" y="1113207"/>
            <a:ext cx="11832479" cy="8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3.1. Nghiên cứu lý thuyết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87405" y="3240588"/>
            <a:ext cx="3049684" cy="65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dirty="0">
                <a:solidFill>
                  <a:srgbClr val="406617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HTML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87405" y="4037513"/>
            <a:ext cx="6077462" cy="41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0"/>
              </a:lnSpc>
            </a:pPr>
            <a:r>
              <a:rPr lang="en-US" sz="2700" spc="-43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Xây</a:t>
            </a:r>
            <a:r>
              <a:rPr lang="en-US" sz="2700" spc="-43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700" spc="-43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dựng</a:t>
            </a:r>
            <a:r>
              <a:rPr lang="en-US" sz="2700" spc="-43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700" spc="-43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cấu</a:t>
            </a:r>
            <a:r>
              <a:rPr lang="en-US" sz="2700" spc="-43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700" spc="-43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trúc</a:t>
            </a:r>
            <a:r>
              <a:rPr lang="en-US" sz="2700" spc="-43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</a:t>
            </a:r>
            <a:r>
              <a:rPr lang="en-US" sz="2700" spc="-43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nội</a:t>
            </a:r>
            <a:r>
              <a:rPr lang="en-US" sz="2700" spc="-43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dung </a:t>
            </a:r>
            <a:r>
              <a:rPr lang="vi-VN" sz="2700" spc="-43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website.</a:t>
            </a:r>
            <a:endParaRPr lang="en-US" sz="2700" spc="-43" dirty="0">
              <a:solidFill>
                <a:srgbClr val="243124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856364" y="5310426"/>
            <a:ext cx="745291" cy="1226817"/>
          </a:xfrm>
          <a:custGeom>
            <a:avLst/>
            <a:gdLst/>
            <a:ahLst/>
            <a:cxnLst/>
            <a:rect l="l" t="t" r="r" b="b"/>
            <a:pathLst>
              <a:path w="745291" h="1226817">
                <a:moveTo>
                  <a:pt x="0" y="0"/>
                </a:moveTo>
                <a:lnTo>
                  <a:pt x="745291" y="0"/>
                </a:lnTo>
                <a:lnTo>
                  <a:pt x="745291" y="1226817"/>
                </a:lnTo>
                <a:lnTo>
                  <a:pt x="0" y="1226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887405" y="4942126"/>
            <a:ext cx="5132746" cy="65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406617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CSS và Bootstrap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87405" y="5739051"/>
            <a:ext cx="4695166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0"/>
              </a:lnSpc>
            </a:pPr>
            <a:r>
              <a:rPr lang="en-US" sz="2700" spc="-43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Định dạng giao diện, tạo bố cục responsive cho nhiều thiết bị.</a:t>
            </a:r>
          </a:p>
        </p:txBody>
      </p:sp>
      <p:sp>
        <p:nvSpPr>
          <p:cNvPr id="13" name="Freeform 13"/>
          <p:cNvSpPr/>
          <p:nvPr/>
        </p:nvSpPr>
        <p:spPr>
          <a:xfrm>
            <a:off x="9856364" y="7292261"/>
            <a:ext cx="745291" cy="1226817"/>
          </a:xfrm>
          <a:custGeom>
            <a:avLst/>
            <a:gdLst/>
            <a:ahLst/>
            <a:cxnLst/>
            <a:rect l="l" t="t" r="r" b="b"/>
            <a:pathLst>
              <a:path w="745291" h="1226817">
                <a:moveTo>
                  <a:pt x="0" y="0"/>
                </a:moveTo>
                <a:lnTo>
                  <a:pt x="745291" y="0"/>
                </a:lnTo>
                <a:lnTo>
                  <a:pt x="745291" y="1226817"/>
                </a:lnTo>
                <a:lnTo>
                  <a:pt x="0" y="1226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887405" y="6923961"/>
            <a:ext cx="3049684" cy="65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406617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JavaScript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87405" y="7720886"/>
            <a:ext cx="6077462" cy="132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0"/>
              </a:lnSpc>
            </a:pPr>
            <a:r>
              <a:rPr lang="en-US" sz="2700" spc="-43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Xử lý tương tác và logic. JavaScript làm website trở nên sống động, tương tác với người dùng.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98800" y="2088743"/>
            <a:ext cx="13418502" cy="73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3</a:t>
            </a:r>
            <a:r>
              <a:rPr lang="en-US" sz="4500" b="1" u="none" strike="noStrike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.1.1. Các công nghệ front-end cơ bản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34547" y="7984748"/>
            <a:ext cx="7782766" cy="7675753"/>
          </a:xfrm>
          <a:custGeom>
            <a:avLst/>
            <a:gdLst/>
            <a:ahLst/>
            <a:cxnLst/>
            <a:rect l="l" t="t" r="r" b="b"/>
            <a:pathLst>
              <a:path w="7782766" h="7675753">
                <a:moveTo>
                  <a:pt x="0" y="0"/>
                </a:moveTo>
                <a:lnTo>
                  <a:pt x="7782766" y="0"/>
                </a:lnTo>
                <a:lnTo>
                  <a:pt x="7782766" y="7675752"/>
                </a:lnTo>
                <a:lnTo>
                  <a:pt x="0" y="7675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511533" y="-230177"/>
            <a:ext cx="3281595" cy="2908314"/>
          </a:xfrm>
          <a:custGeom>
            <a:avLst/>
            <a:gdLst/>
            <a:ahLst/>
            <a:cxnLst/>
            <a:rect l="l" t="t" r="r" b="b"/>
            <a:pathLst>
              <a:path w="3281595" h="2908314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98800" y="3152368"/>
            <a:ext cx="13963689" cy="6370933"/>
          </a:xfrm>
          <a:custGeom>
            <a:avLst/>
            <a:gdLst/>
            <a:ahLst/>
            <a:cxnLst/>
            <a:rect l="l" t="t" r="r" b="b"/>
            <a:pathLst>
              <a:path w="13963689" h="6370933">
                <a:moveTo>
                  <a:pt x="0" y="0"/>
                </a:moveTo>
                <a:lnTo>
                  <a:pt x="13963689" y="0"/>
                </a:lnTo>
                <a:lnTo>
                  <a:pt x="13963689" y="6370934"/>
                </a:lnTo>
                <a:lnTo>
                  <a:pt x="0" y="63709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3303609" y="3418834"/>
            <a:ext cx="934071" cy="944115"/>
          </a:xfrm>
          <a:custGeom>
            <a:avLst/>
            <a:gdLst/>
            <a:ahLst/>
            <a:cxnLst/>
            <a:rect l="l" t="t" r="r" b="b"/>
            <a:pathLst>
              <a:path w="934071" h="944115">
                <a:moveTo>
                  <a:pt x="0" y="0"/>
                </a:moveTo>
                <a:lnTo>
                  <a:pt x="934071" y="0"/>
                </a:lnTo>
                <a:lnTo>
                  <a:pt x="934071" y="944115"/>
                </a:lnTo>
                <a:lnTo>
                  <a:pt x="0" y="9441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56190" y="3522319"/>
            <a:ext cx="2939005" cy="5631031"/>
          </a:xfrm>
          <a:custGeom>
            <a:avLst/>
            <a:gdLst/>
            <a:ahLst/>
            <a:cxnLst/>
            <a:rect l="l" t="t" r="r" b="b"/>
            <a:pathLst>
              <a:path w="2939005" h="5631031">
                <a:moveTo>
                  <a:pt x="0" y="0"/>
                </a:moveTo>
                <a:lnTo>
                  <a:pt x="2939005" y="0"/>
                </a:lnTo>
                <a:lnTo>
                  <a:pt x="2939005" y="5631031"/>
                </a:lnTo>
                <a:lnTo>
                  <a:pt x="0" y="56310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2887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98800" y="2088743"/>
            <a:ext cx="13418502" cy="73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3</a:t>
            </a:r>
            <a:r>
              <a:rPr lang="en-US" sz="4500" b="1" u="none" strike="noStrike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.1.2. </a:t>
            </a:r>
            <a:r>
              <a:rPr lang="en-US" sz="4500" b="1" u="none" strike="noStrike" dirty="0" err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Thiết</a:t>
            </a:r>
            <a:r>
              <a:rPr lang="en-US" sz="4500" b="1" u="none" strike="noStrike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n-US" sz="4500" b="1" u="none" strike="noStrike" dirty="0" err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kế</a:t>
            </a:r>
            <a:r>
              <a:rPr lang="en-US" sz="4500" b="1" u="none" strike="noStrike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UI/UX </a:t>
            </a:r>
            <a:r>
              <a:rPr lang="en-US" sz="4500" b="1" u="none" strike="noStrike" dirty="0" err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cho</a:t>
            </a:r>
            <a:r>
              <a:rPr lang="en-US" sz="4500" b="1" u="none" strike="noStrike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website </a:t>
            </a:r>
            <a:r>
              <a:rPr lang="en-US" sz="4500" b="1" u="none" strike="noStrike" dirty="0" err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bán</a:t>
            </a:r>
            <a:r>
              <a:rPr lang="en-US" sz="4500" b="1" u="none" strike="noStrike" dirty="0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n-US" sz="4500" b="1" u="none" strike="noStrike" dirty="0" err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hàng</a:t>
            </a:r>
            <a:endParaRPr lang="en-US" sz="4500" b="1" u="none" strike="noStrike" dirty="0">
              <a:solidFill>
                <a:srgbClr val="243124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40769" y="3644829"/>
            <a:ext cx="6232658" cy="54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50"/>
              </a:lnSpc>
            </a:pPr>
            <a:r>
              <a:rPr lang="en-US" sz="3500" b="1" spc="-56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UI - Giao diện người dùng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40769" y="4421820"/>
            <a:ext cx="7410638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Xây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dựng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giao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diện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hiện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đại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bố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cục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rõ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ràng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chuyên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nghiệp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thân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thiện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phù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hợp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với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lĩnh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vực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thực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phẩm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hữu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cơ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</a:t>
            </a:r>
          </a:p>
        </p:txBody>
      </p:sp>
      <p:sp>
        <p:nvSpPr>
          <p:cNvPr id="10" name="Freeform 10"/>
          <p:cNvSpPr/>
          <p:nvPr/>
        </p:nvSpPr>
        <p:spPr>
          <a:xfrm>
            <a:off x="3303609" y="6364920"/>
            <a:ext cx="879396" cy="879396"/>
          </a:xfrm>
          <a:custGeom>
            <a:avLst/>
            <a:gdLst/>
            <a:ahLst/>
            <a:cxnLst/>
            <a:rect l="l" t="t" r="r" b="b"/>
            <a:pathLst>
              <a:path w="879396" h="879396">
                <a:moveTo>
                  <a:pt x="0" y="0"/>
                </a:moveTo>
                <a:lnTo>
                  <a:pt x="879396" y="0"/>
                </a:lnTo>
                <a:lnTo>
                  <a:pt x="879396" y="879396"/>
                </a:lnTo>
                <a:lnTo>
                  <a:pt x="0" y="8793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67507" y="6483943"/>
            <a:ext cx="6232658" cy="54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50"/>
              </a:lnSpc>
            </a:pPr>
            <a:r>
              <a:rPr lang="en-US" sz="3500" b="1" spc="-56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UX - Trải nghiệm người dùng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67507" y="7220543"/>
            <a:ext cx="7483899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Tạo cho khách hàng có cảm giác thoải mái khi mua hàng, giao diện và các chức năng phải mượt mà và nhanh chóng.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37990" y="89291"/>
            <a:ext cx="11832479" cy="1076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6563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3. Phương pháp nghiên cứu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31764" y="1113207"/>
            <a:ext cx="11832479" cy="8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3.1. Nghiên cứu lý thuyết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82475" y="7905723"/>
            <a:ext cx="7782766" cy="7675753"/>
          </a:xfrm>
          <a:custGeom>
            <a:avLst/>
            <a:gdLst/>
            <a:ahLst/>
            <a:cxnLst/>
            <a:rect l="l" t="t" r="r" b="b"/>
            <a:pathLst>
              <a:path w="7782766" h="7675753">
                <a:moveTo>
                  <a:pt x="0" y="0"/>
                </a:moveTo>
                <a:lnTo>
                  <a:pt x="7782766" y="0"/>
                </a:lnTo>
                <a:lnTo>
                  <a:pt x="7782766" y="7675753"/>
                </a:lnTo>
                <a:lnTo>
                  <a:pt x="0" y="767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511533" y="-230177"/>
            <a:ext cx="3281595" cy="2908314"/>
          </a:xfrm>
          <a:custGeom>
            <a:avLst/>
            <a:gdLst/>
            <a:ahLst/>
            <a:cxnLst/>
            <a:rect l="l" t="t" r="r" b="b"/>
            <a:pathLst>
              <a:path w="3281595" h="2908314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2023" y="3129129"/>
            <a:ext cx="876787" cy="876787"/>
          </a:xfrm>
          <a:custGeom>
            <a:avLst/>
            <a:gdLst/>
            <a:ahLst/>
            <a:cxnLst/>
            <a:rect l="l" t="t" r="r" b="b"/>
            <a:pathLst>
              <a:path w="876787" h="876787">
                <a:moveTo>
                  <a:pt x="0" y="0"/>
                </a:moveTo>
                <a:lnTo>
                  <a:pt x="876787" y="0"/>
                </a:lnTo>
                <a:lnTo>
                  <a:pt x="876787" y="876787"/>
                </a:lnTo>
                <a:lnTo>
                  <a:pt x="0" y="8767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4279734"/>
            <a:ext cx="496811" cy="457066"/>
          </a:xfrm>
          <a:custGeom>
            <a:avLst/>
            <a:gdLst/>
            <a:ahLst/>
            <a:cxnLst/>
            <a:rect l="l" t="t" r="r" b="b"/>
            <a:pathLst>
              <a:path w="496811" h="457066">
                <a:moveTo>
                  <a:pt x="0" y="0"/>
                </a:moveTo>
                <a:lnTo>
                  <a:pt x="496811" y="0"/>
                </a:lnTo>
                <a:lnTo>
                  <a:pt x="496811" y="457067"/>
                </a:lnTo>
                <a:lnTo>
                  <a:pt x="0" y="4570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1881" y="5478450"/>
            <a:ext cx="1950832" cy="2802578"/>
          </a:xfrm>
          <a:custGeom>
            <a:avLst/>
            <a:gdLst/>
            <a:ahLst/>
            <a:cxnLst/>
            <a:rect l="l" t="t" r="r" b="b"/>
            <a:pathLst>
              <a:path w="1950832" h="2802578">
                <a:moveTo>
                  <a:pt x="0" y="0"/>
                </a:moveTo>
                <a:lnTo>
                  <a:pt x="1950831" y="0"/>
                </a:lnTo>
                <a:lnTo>
                  <a:pt x="1950831" y="2802578"/>
                </a:lnTo>
                <a:lnTo>
                  <a:pt x="0" y="28025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11592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58669" y="3246847"/>
            <a:ext cx="6232658" cy="54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50"/>
              </a:lnSpc>
            </a:pPr>
            <a:r>
              <a:rPr lang="en-US" sz="3500" b="1" spc="-56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Phía người dùng</a:t>
            </a:r>
          </a:p>
        </p:txBody>
      </p:sp>
      <p:sp>
        <p:nvSpPr>
          <p:cNvPr id="8" name="Freeform 8"/>
          <p:cNvSpPr/>
          <p:nvPr/>
        </p:nvSpPr>
        <p:spPr>
          <a:xfrm>
            <a:off x="3358860" y="6041297"/>
            <a:ext cx="1950832" cy="1676883"/>
          </a:xfrm>
          <a:custGeom>
            <a:avLst/>
            <a:gdLst/>
            <a:ahLst/>
            <a:cxnLst/>
            <a:rect l="l" t="t" r="r" b="b"/>
            <a:pathLst>
              <a:path w="1950832" h="1676883">
                <a:moveTo>
                  <a:pt x="0" y="0"/>
                </a:moveTo>
                <a:lnTo>
                  <a:pt x="1950831" y="0"/>
                </a:lnTo>
                <a:lnTo>
                  <a:pt x="1950831" y="1676884"/>
                </a:lnTo>
                <a:lnTo>
                  <a:pt x="0" y="16768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64928" b="-9594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719266" y="6154678"/>
            <a:ext cx="1950832" cy="1563502"/>
          </a:xfrm>
          <a:custGeom>
            <a:avLst/>
            <a:gdLst/>
            <a:ahLst/>
            <a:cxnLst/>
            <a:rect l="l" t="t" r="r" b="b"/>
            <a:pathLst>
              <a:path w="1950832" h="1563502">
                <a:moveTo>
                  <a:pt x="0" y="0"/>
                </a:moveTo>
                <a:lnTo>
                  <a:pt x="1950832" y="0"/>
                </a:lnTo>
                <a:lnTo>
                  <a:pt x="1950832" y="1563503"/>
                </a:lnTo>
                <a:lnTo>
                  <a:pt x="0" y="15635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8703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52629" y="3303997"/>
            <a:ext cx="545252" cy="567062"/>
          </a:xfrm>
          <a:custGeom>
            <a:avLst/>
            <a:gdLst/>
            <a:ahLst/>
            <a:cxnLst/>
            <a:rect l="l" t="t" r="r" b="b"/>
            <a:pathLst>
              <a:path w="545252" h="567062">
                <a:moveTo>
                  <a:pt x="0" y="0"/>
                </a:moveTo>
                <a:lnTo>
                  <a:pt x="545252" y="0"/>
                </a:lnTo>
                <a:lnTo>
                  <a:pt x="545252" y="567062"/>
                </a:lnTo>
                <a:lnTo>
                  <a:pt x="0" y="5670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803381" y="3164087"/>
            <a:ext cx="2900527" cy="1979413"/>
          </a:xfrm>
          <a:custGeom>
            <a:avLst/>
            <a:gdLst/>
            <a:ahLst/>
            <a:cxnLst/>
            <a:rect l="l" t="t" r="r" b="b"/>
            <a:pathLst>
              <a:path w="2900527" h="1979413">
                <a:moveTo>
                  <a:pt x="0" y="0"/>
                </a:moveTo>
                <a:lnTo>
                  <a:pt x="2900527" y="0"/>
                </a:lnTo>
                <a:lnTo>
                  <a:pt x="2900527" y="1979413"/>
                </a:lnTo>
                <a:lnTo>
                  <a:pt x="0" y="19794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352629" y="6041297"/>
            <a:ext cx="475019" cy="458054"/>
          </a:xfrm>
          <a:custGeom>
            <a:avLst/>
            <a:gdLst/>
            <a:ahLst/>
            <a:cxnLst/>
            <a:rect l="l" t="t" r="r" b="b"/>
            <a:pathLst>
              <a:path w="475019" h="458054">
                <a:moveTo>
                  <a:pt x="0" y="0"/>
                </a:moveTo>
                <a:lnTo>
                  <a:pt x="475019" y="0"/>
                </a:lnTo>
                <a:lnTo>
                  <a:pt x="475019" y="458054"/>
                </a:lnTo>
                <a:lnTo>
                  <a:pt x="0" y="4580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311050" y="5648325"/>
            <a:ext cx="2004545" cy="3368982"/>
          </a:xfrm>
          <a:custGeom>
            <a:avLst/>
            <a:gdLst/>
            <a:ahLst/>
            <a:cxnLst/>
            <a:rect l="l" t="t" r="r" b="b"/>
            <a:pathLst>
              <a:path w="2004545" h="3368982">
                <a:moveTo>
                  <a:pt x="0" y="0"/>
                </a:moveTo>
                <a:lnTo>
                  <a:pt x="2004545" y="0"/>
                </a:lnTo>
                <a:lnTo>
                  <a:pt x="2004545" y="3368982"/>
                </a:lnTo>
                <a:lnTo>
                  <a:pt x="0" y="33689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24696" y="4196416"/>
            <a:ext cx="6232658" cy="4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sz="3200" b="1" spc="-51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Xem danh mục sản phẩm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24696" y="4773600"/>
            <a:ext cx="5845402" cy="462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Duyệt sản phẩm theo danh mục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17386" y="2088743"/>
            <a:ext cx="13066052" cy="73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3</a:t>
            </a:r>
            <a:r>
              <a:rPr lang="en-US" sz="4500" b="1" u="none" strike="noStrike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.1.3. Các nghiệp vụ trong hệ thống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8625" y="3330674"/>
            <a:ext cx="6232658" cy="4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sz="3200" b="1" spc="-51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Xem chi tiết sản phẩm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8625" y="3907859"/>
            <a:ext cx="5845402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Hình ảnh, giá, mô tả, nguồn gốc, hướng dẫn sử dụng.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78392" y="6060759"/>
            <a:ext cx="6232658" cy="4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sz="3200" b="1" spc="-51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Quản lý giỏ hàng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078392" y="6637944"/>
            <a:ext cx="5845402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Thêm, xóa, thay đổi số lượng sản phẩm trong giỏ hàng.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37990" y="89291"/>
            <a:ext cx="11832479" cy="1076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6563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3. Phương pháp nghiên cứu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31764" y="1113207"/>
            <a:ext cx="11832479" cy="8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3.1. Nghiên cứu lý thuyết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82475" y="7905723"/>
            <a:ext cx="7782766" cy="7675753"/>
          </a:xfrm>
          <a:custGeom>
            <a:avLst/>
            <a:gdLst/>
            <a:ahLst/>
            <a:cxnLst/>
            <a:rect l="l" t="t" r="r" b="b"/>
            <a:pathLst>
              <a:path w="7782766" h="7675753">
                <a:moveTo>
                  <a:pt x="0" y="0"/>
                </a:moveTo>
                <a:lnTo>
                  <a:pt x="7782766" y="0"/>
                </a:lnTo>
                <a:lnTo>
                  <a:pt x="7782766" y="7675753"/>
                </a:lnTo>
                <a:lnTo>
                  <a:pt x="0" y="767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511533" y="-230177"/>
            <a:ext cx="3281595" cy="2908314"/>
          </a:xfrm>
          <a:custGeom>
            <a:avLst/>
            <a:gdLst/>
            <a:ahLst/>
            <a:cxnLst/>
            <a:rect l="l" t="t" r="r" b="b"/>
            <a:pathLst>
              <a:path w="3281595" h="2908314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2023" y="2936468"/>
            <a:ext cx="876787" cy="876787"/>
          </a:xfrm>
          <a:custGeom>
            <a:avLst/>
            <a:gdLst/>
            <a:ahLst/>
            <a:cxnLst/>
            <a:rect l="l" t="t" r="r" b="b"/>
            <a:pathLst>
              <a:path w="876787" h="876787">
                <a:moveTo>
                  <a:pt x="0" y="0"/>
                </a:moveTo>
                <a:lnTo>
                  <a:pt x="876787" y="0"/>
                </a:lnTo>
                <a:lnTo>
                  <a:pt x="876787" y="876787"/>
                </a:lnTo>
                <a:lnTo>
                  <a:pt x="0" y="8767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4186686"/>
            <a:ext cx="507696" cy="385849"/>
          </a:xfrm>
          <a:custGeom>
            <a:avLst/>
            <a:gdLst/>
            <a:ahLst/>
            <a:cxnLst/>
            <a:rect l="l" t="t" r="r" b="b"/>
            <a:pathLst>
              <a:path w="507696" h="385849">
                <a:moveTo>
                  <a:pt x="0" y="0"/>
                </a:moveTo>
                <a:lnTo>
                  <a:pt x="507696" y="0"/>
                </a:lnTo>
                <a:lnTo>
                  <a:pt x="507696" y="385848"/>
                </a:lnTo>
                <a:lnTo>
                  <a:pt x="0" y="3858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99992" y="5912693"/>
            <a:ext cx="3817339" cy="3884310"/>
          </a:xfrm>
          <a:custGeom>
            <a:avLst/>
            <a:gdLst/>
            <a:ahLst/>
            <a:cxnLst/>
            <a:rect l="l" t="t" r="r" b="b"/>
            <a:pathLst>
              <a:path w="3817339" h="3884310">
                <a:moveTo>
                  <a:pt x="0" y="0"/>
                </a:moveTo>
                <a:lnTo>
                  <a:pt x="3817339" y="0"/>
                </a:lnTo>
                <a:lnTo>
                  <a:pt x="3817339" y="3884310"/>
                </a:lnTo>
                <a:lnTo>
                  <a:pt x="0" y="38843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91327" y="4377788"/>
            <a:ext cx="465599" cy="353855"/>
          </a:xfrm>
          <a:custGeom>
            <a:avLst/>
            <a:gdLst/>
            <a:ahLst/>
            <a:cxnLst/>
            <a:rect l="l" t="t" r="r" b="b"/>
            <a:pathLst>
              <a:path w="465599" h="353855">
                <a:moveTo>
                  <a:pt x="0" y="0"/>
                </a:moveTo>
                <a:lnTo>
                  <a:pt x="465599" y="0"/>
                </a:lnTo>
                <a:lnTo>
                  <a:pt x="465599" y="353855"/>
                </a:lnTo>
                <a:lnTo>
                  <a:pt x="0" y="3538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369881" y="6430262"/>
            <a:ext cx="5358828" cy="2866973"/>
          </a:xfrm>
          <a:custGeom>
            <a:avLst/>
            <a:gdLst/>
            <a:ahLst/>
            <a:cxnLst/>
            <a:rect l="l" t="t" r="r" b="b"/>
            <a:pathLst>
              <a:path w="5358828" h="2866973">
                <a:moveTo>
                  <a:pt x="0" y="0"/>
                </a:moveTo>
                <a:lnTo>
                  <a:pt x="5358828" y="0"/>
                </a:lnTo>
                <a:lnTo>
                  <a:pt x="5358828" y="2866973"/>
                </a:lnTo>
                <a:lnTo>
                  <a:pt x="0" y="2866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240974" y="6430262"/>
            <a:ext cx="4433615" cy="3120156"/>
          </a:xfrm>
          <a:custGeom>
            <a:avLst/>
            <a:gdLst/>
            <a:ahLst/>
            <a:cxnLst/>
            <a:rect l="l" t="t" r="r" b="b"/>
            <a:pathLst>
              <a:path w="4433615" h="3120156">
                <a:moveTo>
                  <a:pt x="0" y="0"/>
                </a:moveTo>
                <a:lnTo>
                  <a:pt x="4433615" y="0"/>
                </a:lnTo>
                <a:lnTo>
                  <a:pt x="4433615" y="3120156"/>
                </a:lnTo>
                <a:lnTo>
                  <a:pt x="0" y="31201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58669" y="3054187"/>
            <a:ext cx="6232658" cy="54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50"/>
              </a:lnSpc>
            </a:pPr>
            <a:r>
              <a:rPr lang="en-US" sz="3500" b="1" spc="-56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Phía người dùng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17386" y="2088743"/>
            <a:ext cx="13066052" cy="73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3</a:t>
            </a:r>
            <a:r>
              <a:rPr lang="en-US" sz="4500" b="1" u="none" strike="noStrike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.1.3. Các nghiệp vụ trong hệ thống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70801" y="4032149"/>
            <a:ext cx="6232658" cy="4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sz="3200" b="1" spc="-51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Đặt mua và thanh toán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3000" y="4714429"/>
            <a:ext cx="6553200" cy="962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Điền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thông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tin</a:t>
            </a:r>
            <a:r>
              <a:rPr lang="vi-VN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nếu có thay đổi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chọn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phương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thức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thanh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toán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tạo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đơn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hàng</a:t>
            </a:r>
            <a:r>
              <a:rPr lang="en-US" sz="3000" spc="-48" dirty="0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12380" y="4282117"/>
            <a:ext cx="6232658" cy="4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sz="3200" b="1" spc="-51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Liên hệ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12380" y="4859301"/>
            <a:ext cx="5845402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Gửi yêu cầu, phản hồi qua form liên hệ, xem thông tin cửa hàng.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37990" y="89291"/>
            <a:ext cx="11832479" cy="1076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6563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3. Phương pháp nghiên cứu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31764" y="1113207"/>
            <a:ext cx="11832479" cy="8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3.1. Nghiên cứu lý thuyết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82475" y="7690921"/>
            <a:ext cx="7782766" cy="7675753"/>
          </a:xfrm>
          <a:custGeom>
            <a:avLst/>
            <a:gdLst/>
            <a:ahLst/>
            <a:cxnLst/>
            <a:rect l="l" t="t" r="r" b="b"/>
            <a:pathLst>
              <a:path w="7782766" h="7675753">
                <a:moveTo>
                  <a:pt x="0" y="0"/>
                </a:moveTo>
                <a:lnTo>
                  <a:pt x="7782766" y="0"/>
                </a:lnTo>
                <a:lnTo>
                  <a:pt x="7782766" y="7675752"/>
                </a:lnTo>
                <a:lnTo>
                  <a:pt x="0" y="7675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511533" y="-230177"/>
            <a:ext cx="3281595" cy="2908314"/>
          </a:xfrm>
          <a:custGeom>
            <a:avLst/>
            <a:gdLst/>
            <a:ahLst/>
            <a:cxnLst/>
            <a:rect l="l" t="t" r="r" b="b"/>
            <a:pathLst>
              <a:path w="3281595" h="2908314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3477" y="3079343"/>
            <a:ext cx="876273" cy="876273"/>
          </a:xfrm>
          <a:custGeom>
            <a:avLst/>
            <a:gdLst/>
            <a:ahLst/>
            <a:cxnLst/>
            <a:rect l="l" t="t" r="r" b="b"/>
            <a:pathLst>
              <a:path w="876273" h="876273">
                <a:moveTo>
                  <a:pt x="0" y="0"/>
                </a:moveTo>
                <a:lnTo>
                  <a:pt x="876273" y="0"/>
                </a:lnTo>
                <a:lnTo>
                  <a:pt x="876273" y="876273"/>
                </a:lnTo>
                <a:lnTo>
                  <a:pt x="0" y="8762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4155641"/>
            <a:ext cx="484574" cy="528626"/>
          </a:xfrm>
          <a:custGeom>
            <a:avLst/>
            <a:gdLst/>
            <a:ahLst/>
            <a:cxnLst/>
            <a:rect l="l" t="t" r="r" b="b"/>
            <a:pathLst>
              <a:path w="484574" h="528626">
                <a:moveTo>
                  <a:pt x="0" y="0"/>
                </a:moveTo>
                <a:lnTo>
                  <a:pt x="484574" y="0"/>
                </a:lnTo>
                <a:lnTo>
                  <a:pt x="484574" y="528627"/>
                </a:lnTo>
                <a:lnTo>
                  <a:pt x="0" y="5286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32267" y="3092777"/>
            <a:ext cx="498289" cy="391512"/>
          </a:xfrm>
          <a:custGeom>
            <a:avLst/>
            <a:gdLst/>
            <a:ahLst/>
            <a:cxnLst/>
            <a:rect l="l" t="t" r="r" b="b"/>
            <a:pathLst>
              <a:path w="498289" h="391512">
                <a:moveTo>
                  <a:pt x="0" y="0"/>
                </a:moveTo>
                <a:lnTo>
                  <a:pt x="498289" y="0"/>
                </a:lnTo>
                <a:lnTo>
                  <a:pt x="498289" y="391512"/>
                </a:lnTo>
                <a:lnTo>
                  <a:pt x="0" y="3915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32267" y="6386729"/>
            <a:ext cx="416801" cy="548422"/>
          </a:xfrm>
          <a:custGeom>
            <a:avLst/>
            <a:gdLst/>
            <a:ahLst/>
            <a:cxnLst/>
            <a:rect l="l" t="t" r="r" b="b"/>
            <a:pathLst>
              <a:path w="416801" h="548422">
                <a:moveTo>
                  <a:pt x="0" y="0"/>
                </a:moveTo>
                <a:lnTo>
                  <a:pt x="416801" y="0"/>
                </a:lnTo>
                <a:lnTo>
                  <a:pt x="416801" y="548422"/>
                </a:lnTo>
                <a:lnTo>
                  <a:pt x="0" y="5484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5958741"/>
            <a:ext cx="6027465" cy="2742497"/>
          </a:xfrm>
          <a:custGeom>
            <a:avLst/>
            <a:gdLst/>
            <a:ahLst/>
            <a:cxnLst/>
            <a:rect l="l" t="t" r="r" b="b"/>
            <a:pathLst>
              <a:path w="6027465" h="2742497">
                <a:moveTo>
                  <a:pt x="0" y="0"/>
                </a:moveTo>
                <a:lnTo>
                  <a:pt x="6027465" y="0"/>
                </a:lnTo>
                <a:lnTo>
                  <a:pt x="6027465" y="2742497"/>
                </a:lnTo>
                <a:lnTo>
                  <a:pt x="0" y="27424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632267" y="4462475"/>
            <a:ext cx="4092727" cy="1657554"/>
          </a:xfrm>
          <a:custGeom>
            <a:avLst/>
            <a:gdLst/>
            <a:ahLst/>
            <a:cxnLst/>
            <a:rect l="l" t="t" r="r" b="b"/>
            <a:pathLst>
              <a:path w="4092727" h="1657554">
                <a:moveTo>
                  <a:pt x="0" y="0"/>
                </a:moveTo>
                <a:lnTo>
                  <a:pt x="4092727" y="0"/>
                </a:lnTo>
                <a:lnTo>
                  <a:pt x="4092727" y="1657554"/>
                </a:lnTo>
                <a:lnTo>
                  <a:pt x="0" y="16575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039319" y="4303472"/>
            <a:ext cx="4812071" cy="1816557"/>
          </a:xfrm>
          <a:custGeom>
            <a:avLst/>
            <a:gdLst/>
            <a:ahLst/>
            <a:cxnLst/>
            <a:rect l="l" t="t" r="r" b="b"/>
            <a:pathLst>
              <a:path w="4812071" h="1816557">
                <a:moveTo>
                  <a:pt x="0" y="0"/>
                </a:moveTo>
                <a:lnTo>
                  <a:pt x="4812071" y="0"/>
                </a:lnTo>
                <a:lnTo>
                  <a:pt x="4812071" y="1816557"/>
                </a:lnTo>
                <a:lnTo>
                  <a:pt x="0" y="18165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881411" y="7411401"/>
            <a:ext cx="5986118" cy="2626409"/>
          </a:xfrm>
          <a:custGeom>
            <a:avLst/>
            <a:gdLst/>
            <a:ahLst/>
            <a:cxnLst/>
            <a:rect l="l" t="t" r="r" b="b"/>
            <a:pathLst>
              <a:path w="5986118" h="2626409">
                <a:moveTo>
                  <a:pt x="0" y="0"/>
                </a:moveTo>
                <a:lnTo>
                  <a:pt x="5986119" y="0"/>
                </a:lnTo>
                <a:lnTo>
                  <a:pt x="5986119" y="2626410"/>
                </a:lnTo>
                <a:lnTo>
                  <a:pt x="0" y="26264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399609" y="3196548"/>
            <a:ext cx="6232658" cy="54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50"/>
              </a:lnSpc>
            </a:pPr>
            <a:r>
              <a:rPr lang="en-US" sz="3500" b="1" spc="-56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Phía quản trị viên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24696" y="4219507"/>
            <a:ext cx="6232658" cy="4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sz="3200" b="1" spc="-51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Quản lý sản phẩm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24696" y="4796691"/>
            <a:ext cx="5845402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Thêm, sửa, xóa sản phẩm, cập nhật giá, hình ảnh, mô tả.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41978" y="3052205"/>
            <a:ext cx="6566033" cy="4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 b="1" spc="-51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Quản lý danh mục và thương hiệu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41978" y="3629389"/>
            <a:ext cx="8846022" cy="462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Tạo, chỉnh sửa danh mục và thương hiệu sản phẩm.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28263" y="6459456"/>
            <a:ext cx="6232658" cy="4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sz="3200" b="1" spc="-51">
                <a:solidFill>
                  <a:srgbClr val="2D5016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Quản lý đơn hàng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63277" y="6353025"/>
            <a:ext cx="532472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Xem </a:t>
            </a:r>
            <a:r>
              <a:rPr lang="en-US" sz="3000" spc="-48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đơn</a:t>
            </a:r>
            <a:r>
              <a:rPr lang="en-US" sz="3000" spc="-48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hàng</a:t>
            </a:r>
            <a:r>
              <a:rPr lang="en-US" sz="3000" spc="-48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</a:t>
            </a:r>
            <a:r>
              <a:rPr lang="en-US" sz="3000" spc="-48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cập</a:t>
            </a:r>
            <a:r>
              <a:rPr lang="en-US" sz="3000" spc="-48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nhật</a:t>
            </a:r>
            <a:r>
              <a:rPr lang="en-US" sz="3000" spc="-48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trạng</a:t>
            </a:r>
            <a:r>
              <a:rPr lang="en-US" sz="3000" spc="-48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thái</a:t>
            </a:r>
            <a:r>
              <a:rPr lang="en-US" sz="3000" spc="-48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</a:t>
            </a:r>
            <a:r>
              <a:rPr lang="en-US" sz="3000" spc="-48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theo</a:t>
            </a:r>
            <a:r>
              <a:rPr lang="en-US" sz="3000" spc="-48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dõi</a:t>
            </a:r>
            <a:r>
              <a:rPr lang="en-US" sz="3000" spc="-48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tiến</a:t>
            </a:r>
            <a:r>
              <a:rPr lang="en-US" sz="3000" spc="-48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độ</a:t>
            </a:r>
            <a:r>
              <a:rPr lang="en-US" sz="3000" spc="-48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giao</a:t>
            </a:r>
            <a:r>
              <a:rPr lang="en-US" sz="3000" spc="-48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000" spc="-48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hàng</a:t>
            </a:r>
            <a:r>
              <a:rPr lang="en-US" sz="3000" spc="-48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17386" y="2003018"/>
            <a:ext cx="10414764" cy="73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3</a:t>
            </a:r>
            <a:r>
              <a:rPr lang="en-US" sz="4500" b="1" u="none" strike="noStrike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.1.3. Các nghiệp vụ trong hệ thống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37990" y="89291"/>
            <a:ext cx="11832479" cy="1076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6563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3. Phương pháp nghiên cứu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31764" y="1113207"/>
            <a:ext cx="11832479" cy="8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243124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3.1. Nghiên cứu lý thuyết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1176</Words>
  <Application>Microsoft Office PowerPoint</Application>
  <PresentationFormat>Custom</PresentationFormat>
  <Paragraphs>142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BC_CSN_NNXM</dc:title>
  <cp:lastModifiedBy>Xuân Mai Nguyễn Ngọc</cp:lastModifiedBy>
  <cp:revision>8</cp:revision>
  <dcterms:created xsi:type="dcterms:W3CDTF">2006-08-16T00:00:00Z</dcterms:created>
  <dcterms:modified xsi:type="dcterms:W3CDTF">2026-01-06T16:36:35Z</dcterms:modified>
  <dc:identifier>DAG9GlpR8g4</dc:identifier>
</cp:coreProperties>
</file>